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6" r:id="rId3"/>
    <p:sldId id="267" r:id="rId4"/>
    <p:sldId id="268" r:id="rId5"/>
    <p:sldId id="269" r:id="rId6"/>
    <p:sldId id="271" r:id="rId7"/>
    <p:sldId id="272" r:id="rId8"/>
    <p:sldId id="270" r:id="rId9"/>
    <p:sldId id="273" r:id="rId10"/>
    <p:sldId id="274" r:id="rId11"/>
    <p:sldId id="275" r:id="rId12"/>
    <p:sldId id="276" r:id="rId13"/>
    <p:sldId id="277" r:id="rId14"/>
    <p:sldId id="261" r:id="rId15"/>
    <p:sldId id="278" r:id="rId16"/>
    <p:sldId id="279" r:id="rId17"/>
    <p:sldId id="305" r:id="rId18"/>
    <p:sldId id="281" r:id="rId19"/>
    <p:sldId id="280" r:id="rId20"/>
    <p:sldId id="282" r:id="rId21"/>
    <p:sldId id="294" r:id="rId22"/>
    <p:sldId id="283" r:id="rId23"/>
    <p:sldId id="284" r:id="rId24"/>
    <p:sldId id="304" r:id="rId25"/>
    <p:sldId id="285" r:id="rId26"/>
    <p:sldId id="286" r:id="rId27"/>
    <p:sldId id="295" r:id="rId28"/>
    <p:sldId id="300" r:id="rId29"/>
    <p:sldId id="303" r:id="rId30"/>
    <p:sldId id="299" r:id="rId31"/>
    <p:sldId id="301" r:id="rId32"/>
    <p:sldId id="308" r:id="rId33"/>
    <p:sldId id="291" r:id="rId34"/>
    <p:sldId id="292" r:id="rId35"/>
    <p:sldId id="298" r:id="rId36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7869"/>
    <a:srgbClr val="A2D6CD"/>
    <a:srgbClr val="A396A3"/>
    <a:srgbClr val="C8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11"/>
    <p:restoredTop sz="96197"/>
  </p:normalViewPr>
  <p:slideViewPr>
    <p:cSldViewPr snapToGrid="0" snapToObjects="1">
      <p:cViewPr>
        <p:scale>
          <a:sx n="157" d="100"/>
          <a:sy n="157" d="100"/>
        </p:scale>
        <p:origin x="848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notesViewPr>
    <p:cSldViewPr snapToGrid="0" snapToObjects="1">
      <p:cViewPr varScale="1">
        <p:scale>
          <a:sx n="170" d="100"/>
          <a:sy n="170" d="100"/>
        </p:scale>
        <p:origin x="65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5ACB-6D39-BD4E-B219-F3F80F4D5658}" type="datetimeFigureOut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15.04.2023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D036-F3E9-EE46-9B35-EC7759C2F543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‹#›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5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69444867-3A3C-8F4F-AA72-C1B9EB729F72}" type="datetimeFigureOut">
              <a:rPr lang="nb-NO" smtClean="0"/>
              <a:pPr/>
              <a:t>15.04.2023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45C457E-F630-C147-B67D-734B6B1CD9D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081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43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59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4766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6381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6790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16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043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065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374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2787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851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8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488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589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848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853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</a:lstStyle>
          <a:p>
            <a:pPr rtl="0"/>
            <a:r>
              <a:rPr lang="nb-NO" dirty="0" err="1">
                <a:effectLst/>
              </a:rPr>
              <a:t>Click</a:t>
            </a:r>
            <a:r>
              <a:rPr lang="nb-NO" dirty="0">
                <a:effectLst/>
              </a:rPr>
              <a:t> to </a:t>
            </a:r>
            <a:r>
              <a:rPr lang="nb-NO" dirty="0" err="1">
                <a:effectLst/>
              </a:rPr>
              <a:t>edit</a:t>
            </a:r>
            <a:r>
              <a:rPr lang="nb-NO" dirty="0">
                <a:effectLst/>
              </a:rPr>
              <a:t> Master </a:t>
            </a:r>
            <a:r>
              <a:rPr lang="nb-NO" dirty="0" err="1">
                <a:effectLst/>
              </a:rPr>
              <a:t>text</a:t>
            </a:r>
            <a:r>
              <a:rPr lang="nb-NO" dirty="0">
                <a:effectLst/>
              </a:rPr>
              <a:t> styles</a:t>
            </a:r>
          </a:p>
          <a:p>
            <a:pPr lvl="1" rtl="0"/>
            <a:r>
              <a:rPr lang="nb-NO" dirty="0" err="1">
                <a:effectLst/>
              </a:rPr>
              <a:t>second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2" rtl="0"/>
            <a:r>
              <a:rPr lang="nb-NO" dirty="0" err="1">
                <a:effectLst/>
              </a:rPr>
              <a:t>third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3" rtl="0"/>
            <a:r>
              <a:rPr lang="nb-NO" dirty="0" err="1">
                <a:effectLst/>
              </a:rPr>
              <a:t>fourth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4" rtl="0"/>
            <a:r>
              <a:rPr lang="nb-NO" dirty="0" err="1">
                <a:effectLst/>
              </a:rPr>
              <a:t>fifth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C812-2013-4249-A5D6-AA9D74EA37D3}" type="datetime1">
              <a:rPr lang="nb-NO" smtClean="0"/>
              <a:t>15.04.2023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852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apittelside 1-Blaa">
    <p:bg>
      <p:bgPr>
        <a:solidFill>
          <a:srgbClr val="A39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15.04.2023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Kapittel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1E3B7C-4BCE-0246-87A2-E17DC34110E8}" type="datetime1">
              <a:rPr lang="nb-NO" smtClean="0"/>
              <a:pPr/>
              <a:t>15.04.2023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telside 1-Hexag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2000"/>
            <a:ext cx="6075947" cy="199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43905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1961-C96F-8C4A-AC47-FCDB5782E20C}" type="datetime1">
              <a:rPr lang="nb-NO" smtClean="0"/>
              <a:t>15.04.2023</a:t>
            </a:fld>
            <a:endParaRPr lang="nb-NO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789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B6AC-387B-1141-B47A-FA154D0AE120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bunn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1" name="Plassholder for lysbilde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459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CB05-93CD-1744-B458-F7EECB58F929}" type="datetime1">
              <a:rPr lang="nb-NO" smtClean="0"/>
              <a:t>15.04.2023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546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149-15E5-404B-B323-66EFA187CBEE}" type="datetime1">
              <a:rPr lang="nb-NO" smtClean="0"/>
              <a:t>15.04.2023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044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0" y="100262"/>
            <a:ext cx="9144000" cy="4485105"/>
          </a:xfrm>
        </p:spPr>
        <p:txBody>
          <a:bodyPr anchor="ctr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err="1"/>
              <a:t>Click</a:t>
            </a:r>
            <a:r>
              <a:rPr lang="nb-NO"/>
              <a:t> to </a:t>
            </a:r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8BAD-DF40-8740-A282-8FAE99D2307F}" type="datetime1">
              <a:rPr lang="nb-NO" smtClean="0"/>
              <a:t>15.04.2023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7453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F0609F-AC82-DF42-AFFF-FAE709692D48}" type="datetime1">
              <a:rPr lang="nb-NO" smtClean="0"/>
              <a:t>15.04.2023</a:t>
            </a:fld>
            <a:endParaRPr lang="nb-NO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912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vile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Hvile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98" y="873128"/>
            <a:ext cx="6221242" cy="13923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15.04.2023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D77869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15.04.2023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15.04.2023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C8C2BE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0DC538-88EB-514C-AF97-910F01ED5FAF}" type="datetime1">
              <a:rPr lang="nb-NO" smtClean="0"/>
              <a:pPr/>
              <a:t>15.04.2023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88591A-DFDE-C64F-B10A-97A04EF43015}" type="datetime1">
              <a:rPr lang="nb-NO" smtClean="0"/>
              <a:t>15.04.2023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19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15.04.2023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63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apittel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15.04.2023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b-NO">
                <a:effectLst/>
              </a:rPr>
              <a:t>Klikk for å redigere tekststiler i malen</a:t>
            </a:r>
          </a:p>
          <a:p>
            <a:pPr lvl="1" rtl="0"/>
            <a:r>
              <a:rPr lang="nb-NO">
                <a:effectLst/>
              </a:rPr>
              <a:t>Andre nivå</a:t>
            </a:r>
          </a:p>
          <a:p>
            <a:pPr lvl="2" rtl="0"/>
            <a:r>
              <a:rPr lang="nb-NO">
                <a:effectLst/>
              </a:rPr>
              <a:t>Tredje nivå</a:t>
            </a:r>
          </a:p>
          <a:p>
            <a:pPr lvl="3" rtl="0"/>
            <a:r>
              <a:rPr lang="nb-NO">
                <a:effectLst/>
              </a:rPr>
              <a:t>Fjerde nivå</a:t>
            </a:r>
          </a:p>
          <a:p>
            <a:pPr lvl="4" rtl="0"/>
            <a:r>
              <a:rPr lang="nb-NO">
                <a:effectLst/>
              </a:rPr>
              <a:t>Femte nivå</a:t>
            </a:r>
            <a:endParaRPr lang="nb-NO" dirty="0">
              <a:effectLst/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697576" y="4768684"/>
            <a:ext cx="16844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ource Sans Pro"/>
              </a:defRPr>
            </a:lvl1pPr>
          </a:lstStyle>
          <a:p>
            <a:fld id="{AB12BD90-583A-DE43-8747-87C3B8A6053C}" type="datetime1">
              <a:rPr lang="nb-NO" smtClean="0"/>
              <a:t>15.04.2023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6835" y="4767263"/>
            <a:ext cx="59262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r>
              <a:rPr lang="nb-NO"/>
              <a:t>First </a:t>
            </a:r>
            <a:r>
              <a:rPr lang="nb-NO" err="1"/>
              <a:t>name</a:t>
            </a:r>
            <a:r>
              <a:rPr lang="nb-NO"/>
              <a:t> Last </a:t>
            </a:r>
            <a:r>
              <a:rPr lang="nb-NO" err="1"/>
              <a:t>name</a:t>
            </a:r>
            <a:r>
              <a:rPr lang="nb-NO"/>
              <a:t> | </a:t>
            </a:r>
            <a:r>
              <a:rPr lang="nb-NO" err="1"/>
              <a:t>Faculty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1996" y="4767263"/>
            <a:ext cx="41174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8922"/>
            <a:ext cx="3417151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4" r:id="rId3"/>
    <p:sldLayoutId id="2147483706" r:id="rId4"/>
    <p:sldLayoutId id="2147483707" r:id="rId5"/>
    <p:sldLayoutId id="2147483708" r:id="rId6"/>
    <p:sldLayoutId id="2147483695" r:id="rId7"/>
    <p:sldLayoutId id="2147483696" r:id="rId8"/>
    <p:sldLayoutId id="2147483709" r:id="rId9"/>
    <p:sldLayoutId id="2147483710" r:id="rId10"/>
    <p:sldLayoutId id="2147483711" r:id="rId11"/>
    <p:sldLayoutId id="2147483697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2" r:id="rId20"/>
    <p:sldLayoutId id="2147483713" r:id="rId21"/>
    <p:sldLayoutId id="2147483714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Source Sans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400" kern="1200">
          <a:solidFill>
            <a:schemeClr val="tx1"/>
          </a:solidFill>
          <a:latin typeface="Source Sans Pro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000" kern="1200">
          <a:solidFill>
            <a:schemeClr val="tx1"/>
          </a:solidFill>
          <a:latin typeface="Source Sans Pro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800" kern="1200">
          <a:solidFill>
            <a:schemeClr val="tx1"/>
          </a:solidFill>
          <a:latin typeface="Source Sans Pro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600" kern="1200">
          <a:solidFill>
            <a:schemeClr val="tx1"/>
          </a:solidFill>
          <a:latin typeface="Source Sans Pro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400" kern="1200">
          <a:solidFill>
            <a:schemeClr val="tx1"/>
          </a:solidFill>
          <a:latin typeface="Source Sans Pro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ap.aau.dk/the-brackish-dataset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deepseanet1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</p:spPr>
        <p:txBody>
          <a:bodyPr>
            <a:normAutofit fontScale="90000"/>
          </a:bodyPr>
          <a:lstStyle/>
          <a:p>
            <a:r>
              <a:rPr lang="nb-NO" dirty="0"/>
              <a:t>Presentation-1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Chosen</a:t>
            </a:r>
            <a:r>
              <a:rPr lang="nb-NO" dirty="0"/>
              <a:t> Advanced ML Technique –</a:t>
            </a:r>
            <a:r>
              <a:rPr lang="nb-NO" dirty="0" err="1"/>
              <a:t>EfficientDet</a:t>
            </a:r>
            <a:br>
              <a:rPr lang="nb-NO" dirty="0"/>
            </a:br>
            <a:br>
              <a:rPr lang="nb-NO" dirty="0"/>
            </a:br>
            <a:r>
              <a:rPr lang="nb-NO" dirty="0"/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15.04.2023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dirty="0" err="1"/>
              <a:t>Sanyam</a:t>
            </a:r>
            <a:r>
              <a:rPr lang="nb-NO" sz="1100" dirty="0"/>
              <a:t> </a:t>
            </a:r>
            <a:r>
              <a:rPr lang="nb-NO" sz="1100" dirty="0" err="1"/>
              <a:t>Jain</a:t>
            </a:r>
            <a:r>
              <a:rPr lang="nb-NO" sz="1100" dirty="0"/>
              <a:t> under </a:t>
            </a:r>
            <a:r>
              <a:rPr lang="nb-NO" sz="1100" dirty="0" err="1"/>
              <a:t>supervision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Prof. </a:t>
            </a:r>
            <a:r>
              <a:rPr lang="nb-NO" sz="1100" dirty="0" err="1"/>
              <a:t>Kazi</a:t>
            </a:r>
            <a:r>
              <a:rPr lang="nb-NO" sz="1100" dirty="0"/>
              <a:t> Shah Nawaz </a:t>
            </a:r>
            <a:r>
              <a:rPr lang="nb-NO" sz="1100" dirty="0" err="1"/>
              <a:t>Ripon</a:t>
            </a:r>
            <a:r>
              <a:rPr lang="nb-NO" sz="1100" dirty="0"/>
              <a:t>, Dept. </a:t>
            </a:r>
            <a:r>
              <a:rPr lang="nb-NO" sz="1100" dirty="0" err="1"/>
              <a:t>of</a:t>
            </a:r>
            <a:r>
              <a:rPr lang="nb-NO" sz="1100" dirty="0"/>
              <a:t> Computer Science and </a:t>
            </a:r>
            <a:r>
              <a:rPr lang="nb-NO" sz="1100" dirty="0" err="1"/>
              <a:t>Communication</a:t>
            </a:r>
            <a:endParaRPr lang="nb-NO" sz="1100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77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5. Advantages and Disadvantages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10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Super efficient and Accurate among other OSOD</a:t>
            </a:r>
          </a:p>
          <a:p>
            <a:pPr lvl="1"/>
            <a:r>
              <a:rPr lang="en-US" dirty="0"/>
              <a:t>Less number of parameters compared to other OSOD</a:t>
            </a:r>
          </a:p>
          <a:p>
            <a:pPr lvl="1"/>
            <a:r>
              <a:rPr lang="en-US" dirty="0"/>
              <a:t>Simple Architecture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Large memory requirement</a:t>
            </a:r>
          </a:p>
          <a:p>
            <a:pPr lvl="1"/>
            <a:r>
              <a:rPr lang="en-US" dirty="0"/>
              <a:t>Train time</a:t>
            </a:r>
          </a:p>
          <a:p>
            <a:pPr lvl="1"/>
            <a:r>
              <a:rPr lang="en-US" dirty="0"/>
              <a:t>Lack of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05163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6.1 Probable Practical Application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11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Detection of underwater </a:t>
            </a:r>
            <a:r>
              <a:rPr lang="en-US" err="1"/>
              <a:t>martime</a:t>
            </a:r>
            <a:r>
              <a:rPr lang="en-US"/>
              <a:t> objects (Brackish Dataset AALBORG University) – Cross Domain Modalities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6E9881-1DD1-BA62-EEA7-E54CE11F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32" y="2296086"/>
            <a:ext cx="2563414" cy="15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00AAB-FD6C-DBE6-60BE-F6FA756FEF53}"/>
              </a:ext>
            </a:extLst>
          </p:cNvPr>
          <p:cNvSpPr txBox="1"/>
          <p:nvPr/>
        </p:nvSpPr>
        <p:spPr>
          <a:xfrm>
            <a:off x="457200" y="422529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Source of Dataset: Pedersen, M., </a:t>
            </a:r>
            <a:r>
              <a:rPr lang="en-US" sz="800" err="1"/>
              <a:t>Bruslund</a:t>
            </a:r>
            <a:r>
              <a:rPr lang="en-US" sz="800"/>
              <a:t> </a:t>
            </a:r>
            <a:r>
              <a:rPr lang="en-US" sz="800" err="1"/>
              <a:t>Haurum</a:t>
            </a:r>
            <a:r>
              <a:rPr lang="en-US" sz="800"/>
              <a:t>, J., </a:t>
            </a:r>
            <a:r>
              <a:rPr lang="en-US" sz="800" err="1"/>
              <a:t>Gade</a:t>
            </a:r>
            <a:r>
              <a:rPr lang="en-US" sz="800"/>
              <a:t>, R., &amp; </a:t>
            </a:r>
            <a:r>
              <a:rPr lang="en-US" sz="800" err="1"/>
              <a:t>Moeslund</a:t>
            </a:r>
            <a:r>
              <a:rPr lang="en-US" sz="800"/>
              <a:t>, T. B. (2019). Detection of marine animals in a new underwater dataset with varying visibility. In Proceedings of the IEEE/CVF Conference on Computer Vision and Pattern Recognition Workshops (pp. 18-26).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0F38D6-E78A-A90D-7998-95AB412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566" y="1944487"/>
            <a:ext cx="2232122" cy="28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dirty="0"/>
              <a:t>6.2 </a:t>
            </a:r>
            <a:r>
              <a:rPr lang="nb-NO" sz="2500" b="1" dirty="0" err="1"/>
              <a:t>Why</a:t>
            </a:r>
            <a:r>
              <a:rPr lang="nb-NO" sz="2500" b="1" dirty="0"/>
              <a:t> </a:t>
            </a:r>
            <a:r>
              <a:rPr lang="nb-NO" sz="2500" b="1" dirty="0" err="1"/>
              <a:t>EfficientDet</a:t>
            </a:r>
            <a:r>
              <a:rPr lang="nb-NO" sz="2500" b="1" dirty="0"/>
              <a:t> for </a:t>
            </a:r>
            <a:r>
              <a:rPr lang="nb-NO" sz="2500" b="1" dirty="0" err="1"/>
              <a:t>this</a:t>
            </a:r>
            <a:r>
              <a:rPr lang="nb-NO" sz="2500" b="1" dirty="0"/>
              <a:t> </a:t>
            </a:r>
            <a:r>
              <a:rPr lang="nb-NO" sz="2500" b="1" dirty="0" err="1"/>
              <a:t>application</a:t>
            </a:r>
            <a:r>
              <a:rPr lang="nb-NO" sz="2500" b="1" dirty="0"/>
              <a:t> </a:t>
            </a:r>
            <a:r>
              <a:rPr lang="nb-NO" sz="2500" b="1" dirty="0" err="1"/>
              <a:t>than</a:t>
            </a:r>
            <a:r>
              <a:rPr lang="nb-NO" sz="2500" b="1" dirty="0"/>
              <a:t> </a:t>
            </a:r>
            <a:r>
              <a:rPr lang="nb-NO" sz="2500" b="1" dirty="0" err="1"/>
              <a:t>other</a:t>
            </a:r>
            <a:r>
              <a:rPr lang="nb-NO" sz="2500" b="1" dirty="0"/>
              <a:t> OSOD like YOLO, SSD, </a:t>
            </a:r>
            <a:r>
              <a:rPr lang="nb-NO" sz="2500" b="1" dirty="0" err="1"/>
              <a:t>RetinaNet</a:t>
            </a:r>
            <a:endParaRPr lang="nb-NO" sz="2500" b="1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12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r>
              <a:rPr lang="en-US" dirty="0" err="1"/>
              <a:t>EfficientDet</a:t>
            </a:r>
            <a:r>
              <a:rPr lang="en-US" dirty="0"/>
              <a:t> has reportedly proven to work best on</a:t>
            </a:r>
          </a:p>
          <a:p>
            <a:pPr lvl="1"/>
            <a:r>
              <a:rPr lang="en-US" dirty="0"/>
              <a:t>Complex task domains where objects are relatively difficult to identify because of the nature of task.</a:t>
            </a:r>
          </a:p>
          <a:p>
            <a:pPr lvl="2"/>
            <a:r>
              <a:rPr lang="en-US" dirty="0"/>
              <a:t>For example – Crop Detection, Adulteration detection in grains, Defect detection in fabric factory, Efficient site detection for solar power etc.</a:t>
            </a:r>
          </a:p>
          <a:p>
            <a:pPr lvl="1"/>
            <a:r>
              <a:rPr lang="en-US" dirty="0"/>
              <a:t> Most of the researchers has considered YOLO framework because of its fast-to-implement, however, for such complex tasks, </a:t>
            </a:r>
            <a:r>
              <a:rPr lang="en-US" dirty="0" err="1"/>
              <a:t>EfficientDet</a:t>
            </a:r>
            <a:r>
              <a:rPr lang="en-US" dirty="0"/>
              <a:t> is expected to give SOTA accuracy on such tasks. One of such tasks, that I plan to chose is “Detection of underwater </a:t>
            </a:r>
            <a:r>
              <a:rPr lang="en-US" dirty="0" err="1"/>
              <a:t>martime</a:t>
            </a:r>
            <a:r>
              <a:rPr lang="en-US" dirty="0"/>
              <a:t> objects”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9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689612"/>
          </a:xfrm>
        </p:spPr>
        <p:txBody>
          <a:bodyPr>
            <a:noAutofit/>
          </a:bodyPr>
          <a:lstStyle/>
          <a:p>
            <a:r>
              <a:rPr lang="nb-NO" sz="2500" b="1" err="1"/>
              <a:t>Planned</a:t>
            </a:r>
            <a:r>
              <a:rPr lang="nb-NO" sz="2500" b="1"/>
              <a:t> </a:t>
            </a:r>
            <a:r>
              <a:rPr lang="nb-NO" sz="2500" b="1" err="1"/>
              <a:t>Novel</a:t>
            </a:r>
            <a:r>
              <a:rPr lang="nb-NO" sz="2500" b="1"/>
              <a:t> </a:t>
            </a:r>
            <a:r>
              <a:rPr lang="nb-NO" sz="2500" b="1" err="1"/>
              <a:t>Contributions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13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237"/>
            <a:ext cx="8229600" cy="3240385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Replacing backbone for </a:t>
            </a:r>
            <a:r>
              <a:rPr lang="en-US"/>
              <a:t>specific task</a:t>
            </a:r>
            <a:endParaRPr lang="en-US" dirty="0"/>
          </a:p>
          <a:p>
            <a:pPr lvl="1"/>
            <a:r>
              <a:rPr lang="en-US" dirty="0" err="1"/>
              <a:t>EfficientDet</a:t>
            </a:r>
            <a:r>
              <a:rPr lang="en-US" dirty="0"/>
              <a:t> has less interpretability.</a:t>
            </a:r>
          </a:p>
          <a:p>
            <a:pPr lvl="2"/>
            <a:r>
              <a:rPr lang="en-US" dirty="0"/>
              <a:t>To make it more Interpretable.</a:t>
            </a:r>
          </a:p>
          <a:p>
            <a:pPr lvl="2"/>
            <a:r>
              <a:rPr lang="en-US" dirty="0"/>
              <a:t>Make it robust for adversarial attacks, by adversarial training.</a:t>
            </a:r>
          </a:p>
        </p:txBody>
      </p:sp>
    </p:spTree>
    <p:extLst>
      <p:ext uri="{BB962C8B-B14F-4D97-AF65-F5344CB8AC3E}">
        <p14:creationId xmlns:p14="http://schemas.microsoft.com/office/powerpoint/2010/main" val="49239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! Questions?</a:t>
            </a:r>
            <a:br>
              <a:rPr lang="nb-NO" dirty="0"/>
            </a:br>
            <a:r>
              <a:rPr lang="nb-NO" dirty="0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 	</a:t>
            </a:r>
            <a:r>
              <a:rPr lang="en-US" dirty="0" err="1"/>
              <a:t>Girshick</a:t>
            </a:r>
            <a:r>
              <a:rPr lang="en-US" dirty="0"/>
              <a:t>, R., Donahue, J., Darrell, T., &amp; Malik, J. (2014). Rich 	feature hierarchies for accurate object detection and semantic 	segmentation. In Proceedings of the IEEE conference on 	computer vision and pattern recognition (pp. 580-587).</a:t>
            </a:r>
          </a:p>
          <a:p>
            <a:r>
              <a:rPr lang="en-US" dirty="0"/>
              <a:t>[2] 	Tan, M., Pang, R., &amp; Le, Q. V. (2020). </a:t>
            </a:r>
            <a:r>
              <a:rPr lang="en-US" dirty="0" err="1"/>
              <a:t>Efficientdet</a:t>
            </a:r>
            <a:r>
              <a:rPr lang="en-US" dirty="0"/>
              <a:t>: Scalable and 	efficient object detection. In Proceedings of the IEEE/CVF 	conference on computer vision and pattern recognition (pp. 	10781-10790).</a:t>
            </a:r>
          </a:p>
        </p:txBody>
      </p:sp>
    </p:spTree>
    <p:extLst>
      <p:ext uri="{BB962C8B-B14F-4D97-AF65-F5344CB8AC3E}">
        <p14:creationId xmlns:p14="http://schemas.microsoft.com/office/powerpoint/2010/main" val="66195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/>
              <a:t>Probable </a:t>
            </a:r>
            <a:r>
              <a:rPr lang="nb-NO" dirty="0" err="1"/>
              <a:t>Question</a:t>
            </a:r>
            <a:endParaRPr lang="nb-NO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But Why I would use </a:t>
            </a:r>
            <a:r>
              <a:rPr lang="en-US" dirty="0" err="1"/>
              <a:t>EfficientDet</a:t>
            </a:r>
            <a:r>
              <a:rPr lang="en-US" dirty="0"/>
              <a:t>? I have been able to solve my tasks with YOLO very well so far. Is it worth to re-establish my whole ML infrastructure and replace YOLO with </a:t>
            </a:r>
            <a:r>
              <a:rPr lang="en-US" dirty="0" err="1"/>
              <a:t>EfficientDet</a:t>
            </a:r>
            <a:r>
              <a:rPr lang="en-US" dirty="0"/>
              <a:t>? Will it be really rewarding?</a:t>
            </a:r>
          </a:p>
        </p:txBody>
      </p:sp>
    </p:spTree>
    <p:extLst>
      <p:ext uri="{BB962C8B-B14F-4D97-AF65-F5344CB8AC3E}">
        <p14:creationId xmlns:p14="http://schemas.microsoft.com/office/powerpoint/2010/main" val="383069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053" y="548640"/>
            <a:ext cx="8412748" cy="2439203"/>
          </a:xfr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412748"/>
                      <a:gd name="connsiteY0" fmla="*/ 0 h 2439203"/>
                      <a:gd name="connsiteX1" fmla="*/ 8412748 w 8412748"/>
                      <a:gd name="connsiteY1" fmla="*/ 0 h 2439203"/>
                      <a:gd name="connsiteX2" fmla="*/ 8412748 w 8412748"/>
                      <a:gd name="connsiteY2" fmla="*/ 2439203 h 2439203"/>
                      <a:gd name="connsiteX3" fmla="*/ 0 w 8412748"/>
                      <a:gd name="connsiteY3" fmla="*/ 2439203 h 2439203"/>
                      <a:gd name="connsiteX4" fmla="*/ 0 w 8412748"/>
                      <a:gd name="connsiteY4" fmla="*/ 0 h 2439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12748" h="2439203" extrusionOk="0">
                        <a:moveTo>
                          <a:pt x="0" y="0"/>
                        </a:moveTo>
                        <a:cubicBezTo>
                          <a:pt x="3842034" y="118645"/>
                          <a:pt x="5796573" y="116012"/>
                          <a:pt x="8412748" y="0"/>
                        </a:cubicBezTo>
                        <a:cubicBezTo>
                          <a:pt x="8279866" y="577975"/>
                          <a:pt x="8497699" y="1845529"/>
                          <a:pt x="8412748" y="2439203"/>
                        </a:cubicBezTo>
                        <a:cubicBezTo>
                          <a:pt x="4221650" y="2573803"/>
                          <a:pt x="1266955" y="2282007"/>
                          <a:pt x="0" y="2439203"/>
                        </a:cubicBezTo>
                        <a:cubicBezTo>
                          <a:pt x="-20187" y="1740798"/>
                          <a:pt x="-152480" y="50244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Presentation-2</a:t>
            </a:r>
            <a: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Detection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and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Classification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of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Maritime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objects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using</a:t>
            </a:r>
            <a:r>
              <a:rPr lang="nb-NO" sz="36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EfficientDet</a:t>
            </a:r>
            <a:b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nb-NO" dirty="0">
                <a:solidFill>
                  <a:schemeClr val="tx1">
                    <a:lumMod val="10000"/>
                    <a:lumOff val="90000"/>
                  </a:schemeClr>
                </a:solidFill>
              </a:rPr>
              <a:t>Advanced Machine Learning ITI41820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15.04.2023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74053" y="4816222"/>
            <a:ext cx="5926221" cy="273844"/>
          </a:xfrm>
        </p:spPr>
        <p:txBody>
          <a:bodyPr/>
          <a:lstStyle/>
          <a:p>
            <a:r>
              <a:rPr lang="nb-NO" sz="1100" dirty="0" err="1"/>
              <a:t>Sanyam</a:t>
            </a:r>
            <a:r>
              <a:rPr lang="nb-NO" sz="1100" dirty="0"/>
              <a:t> </a:t>
            </a:r>
            <a:r>
              <a:rPr lang="nb-NO" sz="1100" dirty="0" err="1"/>
              <a:t>Jain</a:t>
            </a:r>
            <a:r>
              <a:rPr lang="nb-NO" sz="1100" dirty="0"/>
              <a:t> under </a:t>
            </a:r>
            <a:r>
              <a:rPr lang="nb-NO" sz="1100" dirty="0" err="1"/>
              <a:t>supervision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Prof. </a:t>
            </a:r>
            <a:r>
              <a:rPr lang="nb-NO" sz="1100" dirty="0" err="1"/>
              <a:t>Kazi</a:t>
            </a:r>
            <a:r>
              <a:rPr lang="nb-NO" sz="1100" dirty="0"/>
              <a:t> Shah Nawaz </a:t>
            </a:r>
            <a:r>
              <a:rPr lang="nb-NO" sz="1100" dirty="0" err="1"/>
              <a:t>Ripon</a:t>
            </a:r>
            <a:r>
              <a:rPr lang="nb-NO" sz="1100" dirty="0"/>
              <a:t>, Dept. </a:t>
            </a:r>
            <a:r>
              <a:rPr lang="nb-NO" sz="1100" dirty="0" err="1"/>
              <a:t>of</a:t>
            </a:r>
            <a:r>
              <a:rPr lang="nb-NO" sz="1100" dirty="0"/>
              <a:t> Computer Science and </a:t>
            </a:r>
            <a:r>
              <a:rPr lang="nb-NO" sz="1100" dirty="0" err="1"/>
              <a:t>Communication</a:t>
            </a:r>
            <a:endParaRPr lang="nb-NO" sz="1100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580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A…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5819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>
            <a:normAutofit/>
          </a:bodyPr>
          <a:lstStyle/>
          <a:p>
            <a:r>
              <a:rPr lang="en-US"/>
              <a:t>Part A.1: What is the selected application?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0000"/>
                </a:solidFill>
              </a:rPr>
              <a:t>Marine Species Detection and Localization</a:t>
            </a:r>
            <a:endParaRPr lang="en-GB" sz="1500" dirty="0">
              <a:solidFill>
                <a:srgbClr val="FF0000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lang="en-US" sz="1500" dirty="0"/>
              <a:t>To an extend, when trained models are deployed into the wild, application becomes: “</a:t>
            </a:r>
            <a:r>
              <a:rPr lang="en-US" sz="1500" dirty="0">
                <a:solidFill>
                  <a:srgbClr val="FF0000"/>
                </a:solidFill>
              </a:rPr>
              <a:t>Automated Marine Monitoring and Underwater Wildlife Research</a:t>
            </a:r>
            <a:r>
              <a:rPr lang="en-US" sz="1500" dirty="0"/>
              <a:t>”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Dataset - First publicly available European underwater image dataset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Recorded in </a:t>
            </a:r>
            <a:r>
              <a:rPr lang="en-US" sz="1500" dirty="0" err="1"/>
              <a:t>Limfjorden</a:t>
            </a:r>
            <a:r>
              <a:rPr lang="en-US" sz="1500" dirty="0"/>
              <a:t>, which is a brackish strait that runs through Aalborg in the northern part of Denmark</a:t>
            </a:r>
          </a:p>
          <a:p>
            <a:pPr lvl="1">
              <a:lnSpc>
                <a:spcPct val="90000"/>
              </a:lnSpc>
            </a:pPr>
            <a:r>
              <a:rPr lang="en-US" sz="1500" dirty="0" err="1"/>
              <a:t>Fish,Small_fish,Crab,Shrimp,Jellyfish,Starfish</a:t>
            </a:r>
            <a:r>
              <a:rPr lang="en-US" sz="1500" dirty="0"/>
              <a:t> (Total 6 classes)</a:t>
            </a:r>
          </a:p>
        </p:txBody>
      </p:sp>
      <p:sp>
        <p:nvSpPr>
          <p:cNvPr id="1031" name="Text Placeholder 3">
            <a:extLst>
              <a:ext uri="{FF2B5EF4-FFF2-40B4-BE49-F238E27FC236}">
                <a16:creationId xmlns:a16="http://schemas.microsoft.com/office/drawing/2014/main" id="{689EA5FF-D48A-DE2A-3A59-7FACD0C5C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/>
          <a:lstStyle/>
          <a:p>
            <a:r>
              <a:rPr lang="en-US" sz="2400" dirty="0" err="1"/>
              <a:t>Limfjorden</a:t>
            </a:r>
            <a:r>
              <a:rPr lang="en-US" sz="2400" dirty="0"/>
              <a:t> – Brackish Strait</a:t>
            </a:r>
            <a:endParaRPr lang="en-US" dirty="0"/>
          </a:p>
        </p:txBody>
      </p:sp>
      <p:pic>
        <p:nvPicPr>
          <p:cNvPr id="1026" name="Picture 2" descr="Limfjorden | strait, Denmark | Britannica">
            <a:extLst>
              <a:ext uri="{FF2B5EF4-FFF2-40B4-BE49-F238E27FC236}">
                <a16:creationId xmlns:a16="http://schemas.microsoft.com/office/drawing/2014/main" id="{7EE1A6EF-8A61-FE6C-07CD-2E6FE48F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0313" y="1631156"/>
            <a:ext cx="3991200" cy="130577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8DE79-2EE0-F3B7-D376-28DD0EA27872}"/>
              </a:ext>
            </a:extLst>
          </p:cNvPr>
          <p:cNvSpPr txBox="1"/>
          <p:nvPr/>
        </p:nvSpPr>
        <p:spPr>
          <a:xfrm>
            <a:off x="4645026" y="4534853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https://vap.aau.dk/the-brackish-dataset/</a:t>
            </a:r>
            <a:endParaRPr lang="en-US" sz="1050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ED299D-3328-8A13-F3A1-36AB441B5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313" y="2950474"/>
            <a:ext cx="4046247" cy="13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0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Part A.2: What are the </a:t>
            </a:r>
            <a:r>
              <a:rPr lang="en-US" sz="2400" dirty="0">
                <a:solidFill>
                  <a:srgbClr val="FF0000"/>
                </a:solidFill>
              </a:rPr>
              <a:t>challenges</a:t>
            </a:r>
            <a:r>
              <a:rPr lang="en-US" sz="2400" dirty="0"/>
              <a:t> related to the application?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Marine Vision expeditions and discovery is expensive.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Sustainable fisheries, healthy oceans.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Variations in illumination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Angle of the captured image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Complexity of the marine environment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Quality and Quantity of available Datasets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Noise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(The particles found in water images, ranging from dissolved matter to floating leaves and seaweed, are considered )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2050" name="Picture 2" descr="MARINE ANALYTICS USING COMPUTER VISION">
            <a:extLst>
              <a:ext uri="{FF2B5EF4-FFF2-40B4-BE49-F238E27FC236}">
                <a16:creationId xmlns:a16="http://schemas.microsoft.com/office/drawing/2014/main" id="{6EE57C16-75E5-F32B-7C15-F718B529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486376"/>
            <a:ext cx="4038600" cy="21707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904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nb-NO" sz="2600" b="1"/>
              <a:t>What is Object Detection? </a:t>
            </a:r>
            <a:br>
              <a:rPr lang="nb-NO" sz="2600" b="1"/>
            </a:br>
            <a:r>
              <a:rPr lang="nb-NO" sz="2600" b="1"/>
              <a:t>Simply put – Classification and Localisation!</a:t>
            </a:r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4C5C1171-F8C1-6C23-899B-D7F3DC074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1129631"/>
            <a:ext cx="4038600" cy="3394472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For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nb-NO" dirty="0"/>
          </a:p>
          <a:p>
            <a:pPr lvl="1"/>
            <a:r>
              <a:rPr lang="nb-NO" dirty="0"/>
              <a:t>Object </a:t>
            </a:r>
            <a:r>
              <a:rPr lang="nb-NO" dirty="0" err="1"/>
              <a:t>Proposals</a:t>
            </a:r>
            <a:endParaRPr lang="nb-NO" dirty="0"/>
          </a:p>
          <a:p>
            <a:pPr lvl="1"/>
            <a:r>
              <a:rPr lang="nb-NO" sz="2000" dirty="0" err="1"/>
              <a:t>Classification</a:t>
            </a:r>
            <a:endParaRPr lang="nb-NO" sz="2000" dirty="0"/>
          </a:p>
          <a:p>
            <a:pPr lvl="1"/>
            <a:r>
              <a:rPr lang="nb-NO" sz="2000" dirty="0" err="1"/>
              <a:t>Localisation</a:t>
            </a:r>
            <a:endParaRPr lang="nb-NO" sz="2000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AA5BBBE-66BD-FD46-802F-536D42DF1234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nb-NO"/>
          </a:p>
        </p:txBody>
      </p:sp>
      <p:pic>
        <p:nvPicPr>
          <p:cNvPr id="1028" name="Picture 4" descr="A Gentle Introduction to Object Recognition With Deep Learning -  MachineLearningMastery.com">
            <a:extLst>
              <a:ext uri="{FF2B5EF4-FFF2-40B4-BE49-F238E27FC236}">
                <a16:creationId xmlns:a16="http://schemas.microsoft.com/office/drawing/2014/main" id="{C9F5A36F-3B92-A221-ED86-E3E3E1902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5"/>
          <a:stretch/>
        </p:blipFill>
        <p:spPr bwMode="auto">
          <a:xfrm>
            <a:off x="4572001" y="1483105"/>
            <a:ext cx="4038600" cy="134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6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A.3.1: </a:t>
            </a:r>
            <a:r>
              <a:rPr lang="en-US" dirty="0">
                <a:solidFill>
                  <a:srgbClr val="FF0000"/>
                </a:solidFill>
              </a:rPr>
              <a:t>Why Object Detection </a:t>
            </a:r>
            <a:r>
              <a:rPr lang="en-US" dirty="0"/>
              <a:t>suitable to handle the application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Automating Marine Vision</a:t>
            </a:r>
          </a:p>
          <a:p>
            <a:pPr lvl="1"/>
            <a:r>
              <a:rPr lang="en-US" dirty="0"/>
              <a:t>Automating the process of identifying and localizing marine animals in underwater images</a:t>
            </a:r>
          </a:p>
          <a:p>
            <a:r>
              <a:rPr lang="en-US" dirty="0"/>
              <a:t>Model can easily be trained to recognize, specific features of marine animals, such as their shape, color, and texture, and locate them within an image. Moreover, a specie too.</a:t>
            </a:r>
          </a:p>
          <a:p>
            <a:r>
              <a:rPr lang="en-US" dirty="0"/>
              <a:t>Save time and cost in analyzing and research aquatic life.</a:t>
            </a:r>
          </a:p>
          <a:p>
            <a:r>
              <a:rPr lang="en-US" dirty="0"/>
              <a:t>Marine life ecology, behavior and diversity where humans cannot reach.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184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A.3.2: </a:t>
            </a:r>
            <a:r>
              <a:rPr lang="en-US" dirty="0">
                <a:solidFill>
                  <a:srgbClr val="FF0000"/>
                </a:solidFill>
              </a:rPr>
              <a:t>Why </a:t>
            </a:r>
            <a:r>
              <a:rPr lang="en-US" dirty="0" err="1">
                <a:solidFill>
                  <a:srgbClr val="FF0000"/>
                </a:solidFill>
              </a:rPr>
              <a:t>EfficientDet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Object Detection </a:t>
            </a:r>
            <a:r>
              <a:rPr lang="en-US" dirty="0"/>
              <a:t>suitable to handle the application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Cheap computation (Efficient)</a:t>
            </a:r>
          </a:p>
          <a:p>
            <a:r>
              <a:rPr lang="en-US" dirty="0"/>
              <a:t>Less number of parameters to deploy on edge (4 Megabytes)</a:t>
            </a:r>
          </a:p>
          <a:p>
            <a:r>
              <a:rPr lang="en-US" dirty="0"/>
              <a:t>State of the art (High Accuracy)</a:t>
            </a:r>
          </a:p>
          <a:p>
            <a:r>
              <a:rPr lang="en-US" dirty="0"/>
              <a:t>We will see results and analysis in Part C of the presentation</a:t>
            </a:r>
          </a:p>
          <a:p>
            <a:r>
              <a:rPr lang="en-US" dirty="0"/>
              <a:t>Well suited to domains like:</a:t>
            </a:r>
          </a:p>
          <a:p>
            <a:pPr lvl="1"/>
            <a:r>
              <a:rPr lang="en-US" dirty="0" err="1"/>
              <a:t>EfficientDet</a:t>
            </a:r>
            <a:r>
              <a:rPr lang="en-US" dirty="0"/>
              <a:t> can handle challenging conditions such as variations in illumination and the presence of noise from particles in the water</a:t>
            </a:r>
          </a:p>
          <a:p>
            <a:pPr lvl="1"/>
            <a:r>
              <a:rPr lang="en-US" dirty="0"/>
              <a:t>This is because of the architecture (we saw in Presentation 1)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820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A.4: What </a:t>
            </a:r>
            <a:r>
              <a:rPr lang="en-US" dirty="0">
                <a:solidFill>
                  <a:srgbClr val="FF0000"/>
                </a:solidFill>
              </a:rPr>
              <a:t>other alternative </a:t>
            </a:r>
            <a:r>
              <a:rPr lang="en-US" dirty="0"/>
              <a:t>techniques / algorithm can be applied to handle this application?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Newly!</a:t>
            </a:r>
            <a:r>
              <a:rPr lang="en-US" dirty="0"/>
              <a:t> applied techniques (in this project):</a:t>
            </a:r>
          </a:p>
          <a:p>
            <a:pPr lvl="1"/>
            <a:r>
              <a:rPr lang="en-US" dirty="0" err="1"/>
              <a:t>EfficientDet</a:t>
            </a:r>
            <a:r>
              <a:rPr lang="en-US" dirty="0"/>
              <a:t> d0 (for best results)</a:t>
            </a:r>
          </a:p>
          <a:p>
            <a:pPr lvl="1"/>
            <a:r>
              <a:rPr lang="en-US" dirty="0"/>
              <a:t>YOLOv8 (for comparisons)</a:t>
            </a:r>
          </a:p>
          <a:p>
            <a:pPr lvl="1"/>
            <a:r>
              <a:rPr lang="en-US" dirty="0"/>
              <a:t>YOLOv5 (for comparisons)</a:t>
            </a:r>
          </a:p>
          <a:p>
            <a:pPr lvl="1"/>
            <a:r>
              <a:rPr lang="en-US" dirty="0"/>
              <a:t>Detectron2 (for comparisons)</a:t>
            </a:r>
          </a:p>
          <a:p>
            <a:r>
              <a:rPr lang="en-US" dirty="0">
                <a:solidFill>
                  <a:srgbClr val="FF0000"/>
                </a:solidFill>
              </a:rPr>
              <a:t>Previously</a:t>
            </a:r>
            <a:r>
              <a:rPr lang="en-US" dirty="0"/>
              <a:t> applied techniques:</a:t>
            </a:r>
          </a:p>
          <a:p>
            <a:pPr lvl="1"/>
            <a:r>
              <a:rPr lang="en-US" dirty="0"/>
              <a:t>CNN (fine tuned)</a:t>
            </a:r>
          </a:p>
          <a:p>
            <a:pPr lvl="1"/>
            <a:r>
              <a:rPr lang="en-US" dirty="0"/>
              <a:t>YOLOv3 </a:t>
            </a:r>
          </a:p>
          <a:p>
            <a:pPr lvl="1"/>
            <a:r>
              <a:rPr lang="en-US" dirty="0"/>
              <a:t>YOLOv4</a:t>
            </a:r>
          </a:p>
          <a:p>
            <a:pPr marL="457200" lvl="1" indent="0">
              <a:buNone/>
            </a:pPr>
            <a:r>
              <a:rPr lang="en-US" dirty="0"/>
              <a:t>We analyze comparative analysis in detail in part 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511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Part A.5: Why do you think your selected technique / algorithm is </a:t>
            </a:r>
            <a:r>
              <a:rPr lang="en-US" sz="1500" dirty="0">
                <a:solidFill>
                  <a:srgbClr val="FF0000"/>
                </a:solidFill>
              </a:rPr>
              <a:t>better than alternatives</a:t>
            </a:r>
            <a:r>
              <a:rPr lang="en-US" sz="1500" dirty="0"/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 fontScale="92500" lnSpcReduction="10000"/>
          </a:bodyPr>
          <a:lstStyle/>
          <a:p>
            <a:r>
              <a:rPr lang="nb-NO" sz="1600" dirty="0" err="1"/>
              <a:t>BiFPN</a:t>
            </a:r>
            <a:r>
              <a:rPr lang="nb-NO" sz="1600" dirty="0"/>
              <a:t> - Bilateral </a:t>
            </a:r>
            <a:r>
              <a:rPr lang="nb-NO" sz="1600" dirty="0" err="1"/>
              <a:t>Fusion</a:t>
            </a:r>
            <a:r>
              <a:rPr lang="nb-NO" sz="1600" dirty="0"/>
              <a:t> Pyramid Network</a:t>
            </a:r>
          </a:p>
          <a:p>
            <a:r>
              <a:rPr lang="en-US" sz="1600" dirty="0" err="1"/>
              <a:t>EfficientNet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backbone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Robustness </a:t>
            </a:r>
            <a:r>
              <a:rPr lang="en-US" sz="1600" dirty="0">
                <a:solidFill>
                  <a:schemeClr val="bg1"/>
                </a:solidFill>
              </a:rPr>
              <a:t>(changing environment and domains)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Multi Task Learning </a:t>
            </a:r>
            <a:r>
              <a:rPr lang="en-US" sz="1600" dirty="0">
                <a:solidFill>
                  <a:schemeClr val="bg1"/>
                </a:solidFill>
              </a:rPr>
              <a:t>– Object Detection + Classification (3 losses – localization loss, classification loss and regularization loss)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localization loss </a:t>
            </a:r>
            <a:r>
              <a:rPr lang="en-US" sz="1600" dirty="0">
                <a:solidFill>
                  <a:schemeClr val="bg1"/>
                </a:solidFill>
              </a:rPr>
              <a:t>measures the difference between the predicted bounding boxes and the ground-truth bounding boxes. The </a:t>
            </a:r>
            <a:r>
              <a:rPr lang="en-US" sz="1600" dirty="0">
                <a:solidFill>
                  <a:srgbClr val="C00000"/>
                </a:solidFill>
              </a:rPr>
              <a:t>classification loss </a:t>
            </a:r>
            <a:r>
              <a:rPr lang="en-US" sz="1600" dirty="0">
                <a:solidFill>
                  <a:schemeClr val="bg1"/>
                </a:solidFill>
              </a:rPr>
              <a:t>measures the difference between the predicted class labels and the ground-truth class labels. The </a:t>
            </a:r>
            <a:r>
              <a:rPr lang="en-US" sz="1600" dirty="0">
                <a:solidFill>
                  <a:srgbClr val="C00000"/>
                </a:solidFill>
              </a:rPr>
              <a:t>regularization loss </a:t>
            </a:r>
            <a:r>
              <a:rPr lang="en-US" sz="1600" dirty="0">
                <a:solidFill>
                  <a:schemeClr val="bg1"/>
                </a:solidFill>
              </a:rPr>
              <a:t>is used to prevent overfitting.</a:t>
            </a:r>
          </a:p>
          <a:p>
            <a:endParaRPr lang="en-US" sz="1600" dirty="0"/>
          </a:p>
        </p:txBody>
      </p:sp>
      <p:pic>
        <p:nvPicPr>
          <p:cNvPr id="2" name="Picture 1" descr="Chart, diagram&#10;&#10;Description automatically generated">
            <a:extLst>
              <a:ext uri="{FF2B5EF4-FFF2-40B4-BE49-F238E27FC236}">
                <a16:creationId xmlns:a16="http://schemas.microsoft.com/office/drawing/2014/main" id="{E5639CD8-3605-E83D-8AA6-3B9CA3E6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04812"/>
            <a:ext cx="4038600" cy="1585149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890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B…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428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B.1: What are your selected articles?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40000" lnSpcReduction="20000"/>
          </a:bodyPr>
          <a:lstStyle/>
          <a:p>
            <a:pPr marL="0" indent="0" rtl="0" fontAlgn="base">
              <a:buNone/>
            </a:pPr>
            <a:endParaRPr lang="en-GB" sz="1800" b="1" u="sng" dirty="0"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[1]. Xu, S., Zhang, H., He, X., Cao, X., &amp; Hu, J. (2022).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Oil tank detection with improved </a:t>
            </a:r>
            <a:r>
              <a:rPr lang="en-GB" sz="2500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EfficientDet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model. IEEE Geoscience and Remote Sensing Letters, 19, 1-5.</a:t>
            </a: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Oil Tank Detection With Improved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EfficientDet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Model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Xu;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Haowei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Zhang;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Xiping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He;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Xiaoli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Cao; Jian Hu IEEE Geoscience and Remote Sensing Letters Year: 2022 | Volume: 19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[2]. 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Mekhalfi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M. L.,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Nicolò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C.,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Bazi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Y., Al Rahhal, M. M.,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Alsharif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N. A., &amp; Al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Maghayreh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E.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Contrasting YOLOv5, transformer, and </a:t>
            </a:r>
            <a:r>
              <a:rPr lang="en-GB" sz="2500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EfficientDet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detectors for crop circle detection in desert. IEEE Geoscience and Remote Sensing Letters, 19, 1-5.</a:t>
            </a:r>
            <a:endParaRPr lang="en-GB" sz="30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Contrasting YOLOv5, Transformer, and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EfficientDet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Detectors for Crop Circle Detection in Desert Mohamed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Lamine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Mekhalfi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Carlo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Nicolò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Yakoub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Bazi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Mohamad Mahmoud Al Rahhal; Norah A.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Alsharif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Eslam Al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Maghayreh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IEEE Geoscience and Remote Sensing Letters Year: 2022 | Volume: 19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[3]. Medak, D.,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Posilović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L.,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Subašić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M., Budimir, M., &amp;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Lončarić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, S.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Automated defect detection from ultrasonic images using deep learning. IEEE Transactions on Ultrasonics, Ferroelectrics, and Frequency Control, 68(10), 3126-3134.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Automated Defect Detection From Ultrasonic Images Using Deep Learning Duje Medak; Luka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Posilović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Marko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Subašić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; Marko Budimir; Sven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Lončarić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IEEE Transactions on Ultrasonics, Ferroelectrics, and Frequency Control Year: 2021 | Volume: 68, Issue: 10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[4]. Qin, P., Cai, Y., Liu, J., Fan, P., &amp; Sun, M.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Multilayer feature extraction network for military ship detection from high-resolution optical remote sensing images. IEEE Journal of Selected Topics in Applied Earth Observations and Remote Sensing, 14, 11058-11069. 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Multilayer Feature Extraction Network for Military Ship Detection From High-Resolution Optical Remote Sensing Images Peng Qin;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Yulin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Cai; Jia Liu;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Puran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Fan;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Menghao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Sun IEEE Journal of Selected Topics in Applied Earth Observations and Remote Sensing Year: 2021 | Volume: 14 | Journal Article | Publisher: IEEE</a:t>
            </a: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br>
              <a:rPr lang="en-GB" sz="1800" b="0" i="0" u="none" strike="noStrike" dirty="0">
                <a:effectLst/>
                <a:latin typeface="Calibri" panose="020F0502020204030204" pitchFamily="34" charset="0"/>
              </a:rPr>
            </a:b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[5]. Kim, H. J., Lee, D. H., Niaz, A., Kim, C. Y., Memon, A. A., &amp; Choi, K. N. (2021). </a:t>
            </a:r>
            <a:r>
              <a:rPr lang="en-GB" sz="25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Multiple-clothing detection and fashion landmark estimation using a single-stage detector. IEEE Access, 9, 11694-11704.</a:t>
            </a:r>
            <a:endParaRPr lang="en-GB" sz="18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rtl="0" fontAlgn="base"/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Multiple-Clothing Detection and Fashion Landmark Estimation Using a Single-Stage Detector Hyo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Jin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Kim; Doo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Hee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Lee; Asim Niaz; Chan Yong Kim; Asif Aziz Memon; Kwang Nam Choi IEEE Access Year: 2021 | Volume: 9 | Journal Article | Publisher: IEEE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401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0499D06-C7F2-95C6-E3C9-DC4AB53A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022" y="2384295"/>
            <a:ext cx="2531079" cy="20841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Part B.2: Why do you think your selected articles are related to your work?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Xu et al. (2022) uses an improved version of the EfficientDet model for </a:t>
            </a:r>
            <a:r>
              <a:rPr lang="en-US" sz="1700" dirty="0">
                <a:solidFill>
                  <a:srgbClr val="FF0000"/>
                </a:solidFill>
              </a:rPr>
              <a:t>detecting oil tanks</a:t>
            </a:r>
            <a:r>
              <a:rPr lang="en-US" sz="1700" dirty="0"/>
              <a:t>, which could potentially be adapted for detecting other types of objects in marine environments.</a:t>
            </a:r>
          </a:p>
          <a:p>
            <a:pPr>
              <a:lnSpc>
                <a:spcPct val="90000"/>
              </a:lnSpc>
            </a:pPr>
            <a:r>
              <a:rPr lang="en-US" sz="1700" dirty="0" err="1"/>
              <a:t>Mekhalfi</a:t>
            </a:r>
            <a:r>
              <a:rPr lang="en-US" sz="1700" dirty="0"/>
              <a:t> et al. (2022) compares different object detection models for </a:t>
            </a:r>
            <a:r>
              <a:rPr lang="en-US" sz="1700" dirty="0">
                <a:solidFill>
                  <a:srgbClr val="FF0000"/>
                </a:solidFill>
              </a:rPr>
              <a:t>detecting crop circles in desert regions</a:t>
            </a:r>
            <a:r>
              <a:rPr lang="en-US" sz="1700" dirty="0"/>
              <a:t>, but the techniques and algorithms used in these models could also be applied to detecting other types of objects or features in marine environments.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50AF4C-68B1-906D-E3B9-7C1B3103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05" y="1543064"/>
            <a:ext cx="1757334" cy="2049370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0983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/>
              <a:t>Part B.2: Why do you think your selected articles are related to your work?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606007" cy="339447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Medak et al. (2021)  uses OD for </a:t>
            </a:r>
            <a:r>
              <a:rPr lang="en-US" dirty="0">
                <a:solidFill>
                  <a:srgbClr val="FF0000"/>
                </a:solidFill>
              </a:rPr>
              <a:t>defect detection in ultrasonic images</a:t>
            </a:r>
            <a:r>
              <a:rPr lang="en-US" dirty="0"/>
              <a:t>, which could potentially be applied to detecting defects, abnormalities or noise in underwater images of marine life or structures.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Qin et al. (2021)</a:t>
            </a:r>
            <a:r>
              <a:rPr lang="en-GB" b="0" i="0" dirty="0">
                <a:effectLst/>
                <a:latin typeface="Söhne"/>
              </a:rPr>
              <a:t> While the focus of this article is on 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detecting military ships</a:t>
            </a:r>
            <a:r>
              <a:rPr lang="en-GB" b="0" i="0" dirty="0">
                <a:effectLst/>
                <a:latin typeface="Söhne"/>
              </a:rPr>
              <a:t>, the same techniques and methods used in this study could potentially be applied to detecting other types of 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marine vessels or even marine life in remote sensing images</a:t>
            </a:r>
            <a:r>
              <a:rPr lang="en-GB" b="0" i="0" dirty="0">
                <a:effectLst/>
                <a:latin typeface="Söhne"/>
              </a:rPr>
              <a:t>. Additionally, the authors' use of high-resolution optical remote sensing images highlights the potential for using advanced imaging technologies to improve marine species detection and localization.</a:t>
            </a:r>
            <a:endParaRPr lang="en-US" dirty="0"/>
          </a:p>
          <a:p>
            <a:r>
              <a:rPr lang="en-US" dirty="0"/>
              <a:t>Kim et al. (2021) uses a </a:t>
            </a:r>
            <a:r>
              <a:rPr lang="en-US" dirty="0" err="1"/>
              <a:t>effdet</a:t>
            </a:r>
            <a:r>
              <a:rPr lang="en-US" dirty="0"/>
              <a:t> detector for </a:t>
            </a:r>
            <a:r>
              <a:rPr lang="en-US" dirty="0">
                <a:solidFill>
                  <a:srgbClr val="FF0000"/>
                </a:solidFill>
              </a:rPr>
              <a:t>detecting multiple items of clothing</a:t>
            </a:r>
            <a:r>
              <a:rPr lang="en-US" dirty="0"/>
              <a:t>, which could potentially be adapted for detecting and tracking multiple marine organisms in underwater images.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nb-N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2374E8-5E80-5678-F175-094358DD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62" y="1112837"/>
            <a:ext cx="4012781" cy="118341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D64106-02B3-27F2-85D9-68F4F52B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962" y="4030663"/>
            <a:ext cx="4012781" cy="1006448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14BC179-0EC3-755A-C4DF-61993EF0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961" y="2626018"/>
            <a:ext cx="2231957" cy="100765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059C793D-3533-C8B0-0031-96162374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352" y="2667151"/>
            <a:ext cx="2212767" cy="9945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79FA6-6F88-849B-3483-70FF6C873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325" y="3670985"/>
            <a:ext cx="3096054" cy="3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01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064"/>
            <a:ext cx="8229600" cy="454527"/>
          </a:xfrm>
        </p:spPr>
        <p:txBody>
          <a:bodyPr>
            <a:noAutofit/>
          </a:bodyPr>
          <a:lstStyle/>
          <a:p>
            <a:r>
              <a:rPr lang="en-US" sz="1800" dirty="0"/>
              <a:t>Part B.3 Goal, Methodology, Results, Advantages and Disadvantages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nb-NO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18EDCE0-E30A-11E1-07B8-3742BB63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420759"/>
              </p:ext>
            </p:extLst>
          </p:nvPr>
        </p:nvGraphicFramePr>
        <p:xfrm>
          <a:off x="457200" y="953215"/>
          <a:ext cx="7999054" cy="3719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255">
                  <a:extLst>
                    <a:ext uri="{9D8B030D-6E8A-4147-A177-3AD203B41FA5}">
                      <a16:colId xmlns:a16="http://schemas.microsoft.com/office/drawing/2014/main" val="2859061668"/>
                    </a:ext>
                  </a:extLst>
                </a:gridCol>
                <a:gridCol w="1371051">
                  <a:extLst>
                    <a:ext uri="{9D8B030D-6E8A-4147-A177-3AD203B41FA5}">
                      <a16:colId xmlns:a16="http://schemas.microsoft.com/office/drawing/2014/main" val="3195300978"/>
                    </a:ext>
                  </a:extLst>
                </a:gridCol>
                <a:gridCol w="1753229">
                  <a:extLst>
                    <a:ext uri="{9D8B030D-6E8A-4147-A177-3AD203B41FA5}">
                      <a16:colId xmlns:a16="http://schemas.microsoft.com/office/drawing/2014/main" val="113566962"/>
                    </a:ext>
                  </a:extLst>
                </a:gridCol>
                <a:gridCol w="1432606">
                  <a:extLst>
                    <a:ext uri="{9D8B030D-6E8A-4147-A177-3AD203B41FA5}">
                      <a16:colId xmlns:a16="http://schemas.microsoft.com/office/drawing/2014/main" val="2295637881"/>
                    </a:ext>
                  </a:extLst>
                </a:gridCol>
                <a:gridCol w="1443392">
                  <a:extLst>
                    <a:ext uri="{9D8B030D-6E8A-4147-A177-3AD203B41FA5}">
                      <a16:colId xmlns:a16="http://schemas.microsoft.com/office/drawing/2014/main" val="2182360281"/>
                    </a:ext>
                  </a:extLst>
                </a:gridCol>
                <a:gridCol w="1652521">
                  <a:extLst>
                    <a:ext uri="{9D8B030D-6E8A-4147-A177-3AD203B41FA5}">
                      <a16:colId xmlns:a16="http://schemas.microsoft.com/office/drawing/2014/main" val="3343012571"/>
                    </a:ext>
                  </a:extLst>
                </a:gridCol>
              </a:tblGrid>
              <a:tr h="366421">
                <a:tc>
                  <a:txBody>
                    <a:bodyPr/>
                    <a:lstStyle/>
                    <a:p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2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Oil tank detection using remote sensing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Modification of the model Training </a:t>
                      </a:r>
                      <a:r>
                        <a:rPr lang="en-US" sz="1000" dirty="0" err="1"/>
                        <a:t>EffDet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Higher accuracy and less inference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Suitable for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IoT based </a:t>
                      </a:r>
                      <a:r>
                        <a:rPr lang="en-US" sz="1000" dirty="0"/>
                        <a:t>Obj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Suitable for remote sensing, not marine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9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Compare OD models for crop circle detection in desert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Annotated dataset to train YOLO and Efficient 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EfficientDet</a:t>
                      </a:r>
                      <a:r>
                        <a:rPr lang="en-US" sz="1000" dirty="0"/>
                        <a:t> achieves higher accuracy than other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Useful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comparison based on feature extraction layers </a:t>
                      </a:r>
                      <a:r>
                        <a:rPr lang="en-US" sz="1000" dirty="0"/>
                        <a:t>of different OD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Overfitting, Complexity, Memory requirements, difficult to fine tune for specific task.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5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Defect detection in ultrasonic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bi-level CNN and vanilla NN for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Beats SOTA with high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Cheap localization</a:t>
                      </a:r>
                      <a:r>
                        <a:rPr lang="en-US" sz="1000" dirty="0"/>
                        <a:t>, simple regression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Not uses any standard object detection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687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Detecting military ships in high-resolution optical remote sensing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pretrained backbone, FPN layer for feature extraction (at different scales) and regular NN for class loss for annotated dataset.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EfficientDet</a:t>
                      </a:r>
                      <a:r>
                        <a:rPr lang="en-US" sz="1000" dirty="0"/>
                        <a:t> achieves higher accuracy in remote sensing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technique and application has potential to extend to underwater marine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model still uses old FPN layer which is prone to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catastrophic forgetting, and label dispersion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7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3"/>
                          </a:solidFill>
                        </a:rPr>
                        <a:t>Clothing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Using SSOD for annotated clothing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Finds fashion landmark (apparel factor) in the clothing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Uses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curriculum learning</a:t>
                      </a:r>
                      <a:r>
                        <a:rPr lang="en-US" sz="1000" dirty="0"/>
                        <a:t>, along with SSOD, better generalization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Take 4 times more time to train and could lead to large parameter size ~B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793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857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F93E-4BEE-57C3-BFFD-5B62C266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C…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26E40-C1B2-D3E3-05A0-AD9F699E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609F-AC82-DF42-AFFF-FAE709692D48}" type="datetime1">
              <a:rPr lang="nb-NO" smtClean="0"/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5B409-495E-DAFD-13AB-0719F33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C639-BA76-43E1-AB43-384C4205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399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/>
              <a:t>1. </a:t>
            </a:r>
            <a:r>
              <a:rPr lang="nb-NO" b="1" err="1"/>
              <a:t>What</a:t>
            </a:r>
            <a:r>
              <a:rPr lang="nb-NO" b="1"/>
              <a:t> is </a:t>
            </a:r>
            <a:r>
              <a:rPr lang="nb-NO" b="1" err="1"/>
              <a:t>this</a:t>
            </a:r>
            <a:r>
              <a:rPr lang="nb-NO" b="1"/>
              <a:t> </a:t>
            </a:r>
            <a:r>
              <a:rPr lang="nb-NO" b="1" err="1"/>
              <a:t>technique</a:t>
            </a:r>
            <a:r>
              <a:rPr lang="nb-NO" b="1"/>
              <a:t> / </a:t>
            </a:r>
            <a:r>
              <a:rPr lang="nb-NO" b="1" err="1"/>
              <a:t>algorithm</a:t>
            </a:r>
            <a:r>
              <a:rPr lang="nb-NO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3784922" cy="3567112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Chosen</a:t>
            </a:r>
            <a:r>
              <a:rPr lang="nb-NO" dirty="0"/>
              <a:t> Technique / Algorithm : One-Stage Object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EfficientDet</a:t>
            </a:r>
            <a:r>
              <a:rPr lang="nb-NO" dirty="0"/>
              <a:t> </a:t>
            </a:r>
            <a:r>
              <a:rPr lang="nb-NO" dirty="0" err="1"/>
              <a:t>algorithm</a:t>
            </a:r>
            <a:r>
              <a:rPr lang="nb-NO" dirty="0"/>
              <a:t>.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3</a:t>
            </a:fld>
            <a:endParaRPr lang="nb-NO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2CB369B-C6BD-41BC-5F1D-40CE684F6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31055"/>
              </p:ext>
            </p:extLst>
          </p:nvPr>
        </p:nvGraphicFramePr>
        <p:xfrm>
          <a:off x="763096" y="2802596"/>
          <a:ext cx="329296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7524">
                  <a:extLst>
                    <a:ext uri="{9D8B030D-6E8A-4147-A177-3AD203B41FA5}">
                      <a16:colId xmlns:a16="http://schemas.microsoft.com/office/drawing/2014/main" val="1126834996"/>
                    </a:ext>
                  </a:extLst>
                </a:gridCol>
                <a:gridCol w="1665436">
                  <a:extLst>
                    <a:ext uri="{9D8B030D-6E8A-4147-A177-3AD203B41FA5}">
                      <a16:colId xmlns:a16="http://schemas.microsoft.com/office/drawing/2014/main" val="384752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OSOD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5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YOLO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70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99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Faster RCNN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EfficientDet</a:t>
                      </a:r>
                      <a:endParaRPr lang="en-US" u="sng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139680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8286874-8902-0E75-13FB-D35BAD15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088" y="1067642"/>
            <a:ext cx="2610331" cy="799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D323B1-CF28-5FFD-F15E-AE980130174E}"/>
              </a:ext>
            </a:extLst>
          </p:cNvPr>
          <p:cNvSpPr txBox="1"/>
          <p:nvPr/>
        </p:nvSpPr>
        <p:spPr>
          <a:xfrm>
            <a:off x="7425733" y="129268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TSOD</a:t>
            </a:r>
          </a:p>
        </p:txBody>
      </p:sp>
      <p:pic>
        <p:nvPicPr>
          <p:cNvPr id="16" name="Picture 15" descr="A person sitting in front of a television&#10;&#10;Description automatically generated with medium confidence">
            <a:extLst>
              <a:ext uri="{FF2B5EF4-FFF2-40B4-BE49-F238E27FC236}">
                <a16:creationId xmlns:a16="http://schemas.microsoft.com/office/drawing/2014/main" id="{666DE678-5D68-1947-AAEB-6DD0DF28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860" y="2662677"/>
            <a:ext cx="896268" cy="79908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5DBE3E8-2449-62BC-ECD8-EF06E0F4A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07" y="2660443"/>
            <a:ext cx="872756" cy="799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3420A3-4DE9-BF6D-EC70-FA7D634554CF}"/>
              </a:ext>
            </a:extLst>
          </p:cNvPr>
          <p:cNvSpPr txBox="1"/>
          <p:nvPr/>
        </p:nvSpPr>
        <p:spPr>
          <a:xfrm>
            <a:off x="6953242" y="29074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OSOD</a:t>
            </a:r>
          </a:p>
        </p:txBody>
      </p:sp>
    </p:spTree>
    <p:extLst>
      <p:ext uri="{BB962C8B-B14F-4D97-AF65-F5344CB8AC3E}">
        <p14:creationId xmlns:p14="http://schemas.microsoft.com/office/powerpoint/2010/main" val="50629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1330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Part C.1.1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5857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idea</a:t>
            </a:r>
            <a:r>
              <a:rPr lang="en-US" dirty="0"/>
              <a:t> is to use a robust model for extracting low-level class specific features using Multi-Task Learning to </a:t>
            </a:r>
            <a:r>
              <a:rPr lang="en-US" dirty="0">
                <a:solidFill>
                  <a:srgbClr val="FF0000"/>
                </a:solidFill>
              </a:rPr>
              <a:t>detect and recognize marine life using “Aalborg Brackish Dataset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In this project, I propose using </a:t>
            </a:r>
            <a:r>
              <a:rPr lang="en-US" dirty="0" err="1"/>
              <a:t>EfficientDet</a:t>
            </a:r>
            <a:r>
              <a:rPr lang="en-US" dirty="0"/>
              <a:t> algorithm for object detection in brackish water aquaculture and comparing its performance with YOLO, Faster RCNN and Detectron2</a:t>
            </a:r>
          </a:p>
          <a:p>
            <a:pPr lvl="1"/>
            <a:r>
              <a:rPr lang="en-US" dirty="0"/>
              <a:t>The aim is to improve the efficiency and sustainability of the aquaculture industry by monitoring fish behavior and growth accurately in the murky water conditions.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nb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B38DC-6B1E-66AD-0B79-1E4FDF3E8F53}"/>
              </a:ext>
            </a:extLst>
          </p:cNvPr>
          <p:cNvSpPr txBox="1"/>
          <p:nvPr/>
        </p:nvSpPr>
        <p:spPr>
          <a:xfrm>
            <a:off x="1371621" y="4212555"/>
            <a:ext cx="6400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"</a:t>
            </a:r>
            <a:r>
              <a:rPr lang="en-GB" b="0" i="0" dirty="0" err="1">
                <a:solidFill>
                  <a:srgbClr val="FF0000"/>
                </a:solidFill>
                <a:effectLst/>
                <a:latin typeface="Söhne"/>
              </a:rPr>
              <a:t>EfficientDet</a:t>
            </a:r>
            <a:r>
              <a:rPr lang="en-GB" b="0" i="0" dirty="0">
                <a:solidFill>
                  <a:srgbClr val="FF0000"/>
                </a:solidFill>
                <a:effectLst/>
                <a:latin typeface="Söhne"/>
              </a:rPr>
              <a:t> for Object Detection in Brackish Water Aquaculture"</a:t>
            </a:r>
          </a:p>
        </p:txBody>
      </p:sp>
    </p:spTree>
    <p:extLst>
      <p:ext uri="{BB962C8B-B14F-4D97-AF65-F5344CB8AC3E}">
        <p14:creationId xmlns:p14="http://schemas.microsoft.com/office/powerpoint/2010/main" val="63160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C8D71C-EFBB-67C5-DC7E-E84243617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486181"/>
              </p:ext>
            </p:extLst>
          </p:nvPr>
        </p:nvGraphicFramePr>
        <p:xfrm>
          <a:off x="420274" y="776131"/>
          <a:ext cx="2416630" cy="3394072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208315">
                  <a:extLst>
                    <a:ext uri="{9D8B030D-6E8A-4147-A177-3AD203B41FA5}">
                      <a16:colId xmlns:a16="http://schemas.microsoft.com/office/drawing/2014/main" val="2350917256"/>
                    </a:ext>
                  </a:extLst>
                </a:gridCol>
                <a:gridCol w="1208315">
                  <a:extLst>
                    <a:ext uri="{9D8B030D-6E8A-4147-A177-3AD203B41FA5}">
                      <a16:colId xmlns:a16="http://schemas.microsoft.com/office/drawing/2014/main" val="1372412865"/>
                    </a:ext>
                  </a:extLst>
                </a:gridCol>
              </a:tblGrid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Configuration Name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130562239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Environment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Linux (Ubuntu-Like)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91033087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Service Provider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Amazon AWS (EC2)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35553388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Instance Family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p3dn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562520834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vCPU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96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489350441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Memory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76 GiB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8748420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Cost (per hour)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31.2 USD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36004719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GPU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NVIDIA V100 </a:t>
                      </a:r>
                      <a:r>
                        <a:rPr lang="en-US" sz="1200" dirty="0" err="1">
                          <a:effectLst/>
                        </a:rPr>
                        <a:t>TensorCore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0301308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015E705-8C8A-238E-3B81-D8B041A52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77059"/>
              </p:ext>
            </p:extLst>
          </p:nvPr>
        </p:nvGraphicFramePr>
        <p:xfrm>
          <a:off x="3085908" y="776131"/>
          <a:ext cx="2757804" cy="4042667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420427">
                  <a:extLst>
                    <a:ext uri="{9D8B030D-6E8A-4147-A177-3AD203B41FA5}">
                      <a16:colId xmlns:a16="http://schemas.microsoft.com/office/drawing/2014/main" val="1414432581"/>
                    </a:ext>
                  </a:extLst>
                </a:gridCol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Hyperparameter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(YOLOv5)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Epochs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350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Classes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Backbone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CSP Darknet 53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Bottleneck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PANet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806879198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Head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Yolov3 like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796849400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Train Data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806049949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Val Data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Test Data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1000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Annotation/Mask format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YOLO TXT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Optimizer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SGD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Learning rate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0.1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Weight Decay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0.0005 (Default)</a:t>
                      </a:r>
                      <a:endParaRPr lang="en-NO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28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Activation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Leaky </a:t>
                      </a:r>
                      <a:r>
                        <a:rPr lang="en-US" sz="1200" dirty="0" err="1">
                          <a:effectLst/>
                        </a:rPr>
                        <a:t>ReLU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43" y="322014"/>
            <a:ext cx="8229600" cy="4545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0000"/>
                </a:solidFill>
              </a:rPr>
              <a:t>Part C.1.2</a:t>
            </a:r>
            <a:r>
              <a:rPr lang="en-US" sz="1800" dirty="0"/>
              <a:t>: The Platform (AWS </a:t>
            </a:r>
            <a:r>
              <a:rPr lang="en-US" sz="1800" dirty="0" err="1"/>
              <a:t>Sagemaker</a:t>
            </a:r>
            <a:r>
              <a:rPr lang="en-US" sz="1800" dirty="0"/>
              <a:t>) + Conf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0B9287-E892-4309-A3F1-B60B706D0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38772"/>
              </p:ext>
            </p:extLst>
          </p:nvPr>
        </p:nvGraphicFramePr>
        <p:xfrm>
          <a:off x="5843712" y="776130"/>
          <a:ext cx="1337377" cy="4042668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</a:t>
                      </a:r>
                      <a:r>
                        <a:rPr lang="en-US" sz="1200" dirty="0" err="1">
                          <a:effectLst/>
                        </a:rPr>
                        <a:t>EffDet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350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6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EfficientNet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BiFPN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99813591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</a:rPr>
                        <a:t>Yolov3 like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764251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7000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293728103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2000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1000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COCO JSON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SGD + Adam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Adaptive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0.0005 (Default)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Leaky </a:t>
                      </a:r>
                      <a:r>
                        <a:rPr lang="en-US" sz="1200" b="0" dirty="0" err="1">
                          <a:effectLst/>
                        </a:rPr>
                        <a:t>ReLU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0A8048-161C-9597-73FB-8372765E03F6}"/>
              </a:ext>
            </a:extLst>
          </p:cNvPr>
          <p:cNvCxnSpPr/>
          <p:nvPr/>
        </p:nvCxnSpPr>
        <p:spPr>
          <a:xfrm>
            <a:off x="2977535" y="776131"/>
            <a:ext cx="56795" cy="34844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0F638C8-5872-D37F-27C0-E1C180B75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91238"/>
              </p:ext>
            </p:extLst>
          </p:nvPr>
        </p:nvGraphicFramePr>
        <p:xfrm>
          <a:off x="7181089" y="776130"/>
          <a:ext cx="1337377" cy="4042668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337377">
                  <a:extLst>
                    <a:ext uri="{9D8B030D-6E8A-4147-A177-3AD203B41FA5}">
                      <a16:colId xmlns:a16="http://schemas.microsoft.com/office/drawing/2014/main" val="3403111760"/>
                    </a:ext>
                  </a:extLst>
                </a:gridCol>
              </a:tblGrid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 (DT2)</a:t>
                      </a:r>
                      <a:endParaRPr lang="en-NO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725544478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350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4870844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6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866213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effectLst/>
                        </a:rPr>
                        <a:t>ResNet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112785239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FPN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94024032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</a:rPr>
                        <a:t>RPN+RCNN</a:t>
                      </a: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6862541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7000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293728103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2000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937837064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1000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415420748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COCO JSON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349177820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SGD + Adam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58366437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Adaptive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2783622871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/>
                        </a:rPr>
                        <a:t>0.0005 (Default)</a:t>
                      </a:r>
                      <a:endParaRPr lang="en-NO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598159766"/>
                  </a:ext>
                </a:extLst>
              </a:tr>
              <a:tr h="28876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effectLst/>
                        </a:rPr>
                        <a:t>Sigmoid (</a:t>
                      </a:r>
                      <a:r>
                        <a:rPr lang="en-US" sz="700" b="0" dirty="0" err="1">
                          <a:effectLst/>
                        </a:rPr>
                        <a:t>Bbox</a:t>
                      </a:r>
                      <a:r>
                        <a:rPr lang="en-US" sz="700" b="0" dirty="0">
                          <a:effectLst/>
                        </a:rPr>
                        <a:t>) +</a:t>
                      </a:r>
                    </a:p>
                    <a:p>
                      <a:pPr algn="ctr"/>
                      <a:r>
                        <a:rPr lang="en-US" sz="700" b="0" dirty="0" err="1">
                          <a:effectLst/>
                        </a:rPr>
                        <a:t>Softmax</a:t>
                      </a:r>
                      <a:r>
                        <a:rPr lang="en-US" sz="700" b="0" dirty="0">
                          <a:effectLst/>
                        </a:rPr>
                        <a:t> (Class)</a:t>
                      </a:r>
                      <a:endParaRPr lang="en-NO" sz="7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83261" marR="83261" marT="0" marB="0"/>
                </a:tc>
                <a:extLst>
                  <a:ext uri="{0D108BD9-81ED-4DB2-BD59-A6C34878D82A}">
                    <a16:rowId xmlns:a16="http://schemas.microsoft.com/office/drawing/2014/main" val="1123180867"/>
                  </a:ext>
                </a:extLst>
              </a:tr>
            </a:tbl>
          </a:graphicData>
        </a:graphic>
      </p:graphicFrame>
      <p:sp>
        <p:nvSpPr>
          <p:cNvPr id="16" name="Right Brace 15">
            <a:extLst>
              <a:ext uri="{FF2B5EF4-FFF2-40B4-BE49-F238E27FC236}">
                <a16:creationId xmlns:a16="http://schemas.microsoft.com/office/drawing/2014/main" id="{CF585109-4ECA-D0E3-1FE5-FB7388CA0906}"/>
              </a:ext>
            </a:extLst>
          </p:cNvPr>
          <p:cNvSpPr/>
          <p:nvPr/>
        </p:nvSpPr>
        <p:spPr>
          <a:xfrm>
            <a:off x="8049120" y="1919673"/>
            <a:ext cx="70002" cy="1874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533FBC-9D50-6C44-F3C1-5A62EB7FE4D7}"/>
              </a:ext>
            </a:extLst>
          </p:cNvPr>
          <p:cNvSpPr txBox="1"/>
          <p:nvPr/>
        </p:nvSpPr>
        <p:spPr>
          <a:xfrm>
            <a:off x="8084121" y="1813329"/>
            <a:ext cx="78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</a:rPr>
              <a:t>As Detectron2 is a TSOD, it has a RPN as well for region proposal network</a:t>
            </a:r>
          </a:p>
        </p:txBody>
      </p:sp>
    </p:spTree>
    <p:extLst>
      <p:ext uri="{BB962C8B-B14F-4D97-AF65-F5344CB8AC3E}">
        <p14:creationId xmlns:p14="http://schemas.microsoft.com/office/powerpoint/2010/main" val="1355256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39063-A3B5-2244-4BB5-34179EEB6054}"/>
              </a:ext>
            </a:extLst>
          </p:cNvPr>
          <p:cNvSpPr/>
          <p:nvPr/>
        </p:nvSpPr>
        <p:spPr>
          <a:xfrm>
            <a:off x="204462" y="570231"/>
            <a:ext cx="2856790" cy="41153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A58B52-2D82-43BA-D8AB-1401063C1094}"/>
              </a:ext>
            </a:extLst>
          </p:cNvPr>
          <p:cNvSpPr/>
          <p:nvPr/>
        </p:nvSpPr>
        <p:spPr>
          <a:xfrm>
            <a:off x="3143605" y="570231"/>
            <a:ext cx="2856790" cy="41153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4429-88E2-B4F3-B921-B5DB51719ADF}"/>
              </a:ext>
            </a:extLst>
          </p:cNvPr>
          <p:cNvSpPr/>
          <p:nvPr/>
        </p:nvSpPr>
        <p:spPr>
          <a:xfrm>
            <a:off x="6082748" y="570231"/>
            <a:ext cx="2856790" cy="4115359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E1B2C3-8821-DFD1-60B2-2009A498DA1F}"/>
              </a:ext>
            </a:extLst>
          </p:cNvPr>
          <p:cNvCxnSpPr/>
          <p:nvPr/>
        </p:nvCxnSpPr>
        <p:spPr>
          <a:xfrm>
            <a:off x="204462" y="840566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E82FB0-CB9E-1334-72B2-000B23B378B4}"/>
              </a:ext>
            </a:extLst>
          </p:cNvPr>
          <p:cNvCxnSpPr/>
          <p:nvPr/>
        </p:nvCxnSpPr>
        <p:spPr>
          <a:xfrm>
            <a:off x="3143605" y="850978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B0F139-F02B-ED23-822D-967CD09F718C}"/>
              </a:ext>
            </a:extLst>
          </p:cNvPr>
          <p:cNvCxnSpPr/>
          <p:nvPr/>
        </p:nvCxnSpPr>
        <p:spPr>
          <a:xfrm>
            <a:off x="6093620" y="850978"/>
            <a:ext cx="28567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E875D6-9C38-ECD3-2C11-466A3B76AE6C}"/>
              </a:ext>
            </a:extLst>
          </p:cNvPr>
          <p:cNvSpPr txBox="1"/>
          <p:nvPr/>
        </p:nvSpPr>
        <p:spPr>
          <a:xfrm>
            <a:off x="1118864" y="555411"/>
            <a:ext cx="562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4D5510-B908-A4F1-9B48-9505B8140973}"/>
              </a:ext>
            </a:extLst>
          </p:cNvPr>
          <p:cNvSpPr txBox="1"/>
          <p:nvPr/>
        </p:nvSpPr>
        <p:spPr>
          <a:xfrm>
            <a:off x="4065578" y="543799"/>
            <a:ext cx="648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29208-8C47-65D1-51EB-56F89ED249CC}"/>
              </a:ext>
            </a:extLst>
          </p:cNvPr>
          <p:cNvSpPr txBox="1"/>
          <p:nvPr/>
        </p:nvSpPr>
        <p:spPr>
          <a:xfrm>
            <a:off x="7258651" y="570231"/>
            <a:ext cx="562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Infer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56F6E8A-487C-D848-C9D3-72042F53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8" y="2001496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2C10B55-E5D1-B7F5-128B-4024DE33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5" y="1955155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D979ED-1874-946E-74A8-924F4C76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32" y="1900179"/>
            <a:ext cx="1258324" cy="7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BB83C1-3855-13F3-22B7-51D7AB3B2AEF}"/>
              </a:ext>
            </a:extLst>
          </p:cNvPr>
          <p:cNvSpPr txBox="1"/>
          <p:nvPr/>
        </p:nvSpPr>
        <p:spPr>
          <a:xfrm>
            <a:off x="204461" y="899070"/>
            <a:ext cx="2771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Original video (filmed in </a:t>
            </a:r>
            <a:r>
              <a:rPr lang="en-US" sz="1050" dirty="0" err="1">
                <a:solidFill>
                  <a:schemeClr val="bg1"/>
                </a:solidFill>
              </a:rPr>
              <a:t>Limfjorden</a:t>
            </a:r>
            <a:r>
              <a:rPr lang="en-US" sz="105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84080-A58A-D3C3-E388-C2EF9A0CECD8}"/>
              </a:ext>
            </a:extLst>
          </p:cNvPr>
          <p:cNvSpPr txBox="1"/>
          <p:nvPr/>
        </p:nvSpPr>
        <p:spPr>
          <a:xfrm>
            <a:off x="202257" y="1084123"/>
            <a:ext cx="223425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https://</a:t>
            </a:r>
            <a:r>
              <a:rPr lang="en-US" sz="500" dirty="0" err="1"/>
              <a:t>www.kaggle.com</a:t>
            </a:r>
            <a:r>
              <a:rPr lang="en-US" sz="500" dirty="0"/>
              <a:t>/datasets/</a:t>
            </a:r>
            <a:r>
              <a:rPr lang="en-US" sz="500" dirty="0" err="1"/>
              <a:t>aalborguniversity</a:t>
            </a:r>
            <a:r>
              <a:rPr lang="en-US" sz="500" dirty="0"/>
              <a:t>/brackish-dataset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54F2F-689A-0DD9-A9E8-4A2927FF78DE}"/>
              </a:ext>
            </a:extLst>
          </p:cNvPr>
          <p:cNvCxnSpPr>
            <a:cxnSpLocks/>
            <a:stCxn id="22" idx="0"/>
            <a:endCxn id="2050" idx="0"/>
          </p:cNvCxnSpPr>
          <p:nvPr/>
        </p:nvCxnSpPr>
        <p:spPr>
          <a:xfrm flipH="1">
            <a:off x="1007094" y="1084123"/>
            <a:ext cx="312288" cy="816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4F9557-6668-4E5C-687C-03CD71E30B5E}"/>
              </a:ext>
            </a:extLst>
          </p:cNvPr>
          <p:cNvSpPr txBox="1"/>
          <p:nvPr/>
        </p:nvSpPr>
        <p:spPr>
          <a:xfrm>
            <a:off x="217721" y="1391910"/>
            <a:ext cx="2540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os.system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('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ffmpeg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i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/content/videos/{}.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avi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vf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scale=960:540 -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sws_flags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 bicubic {}-%04d.jpg -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hide_banner'.format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(</a:t>
            </a:r>
            <a:r>
              <a:rPr lang="en-GB" sz="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filename,filename</a:t>
            </a:r>
            <a:r>
              <a:rPr lang="en-GB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CF59A5-3451-839A-E3C4-A6FC12BD8DAA}"/>
              </a:ext>
            </a:extLst>
          </p:cNvPr>
          <p:cNvSpPr txBox="1"/>
          <p:nvPr/>
        </p:nvSpPr>
        <p:spPr>
          <a:xfrm>
            <a:off x="1741407" y="2200153"/>
            <a:ext cx="12583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Frames</a:t>
            </a:r>
          </a:p>
        </p:txBody>
      </p:sp>
      <p:pic>
        <p:nvPicPr>
          <p:cNvPr id="32" name="Picture 3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A3DE97-2EA1-1A5D-92D5-0B7C263F9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35" y="3107637"/>
            <a:ext cx="1192659" cy="663394"/>
          </a:xfrm>
          <a:prstGeom prst="rect">
            <a:avLst/>
          </a:prstGeom>
        </p:spPr>
      </p:pic>
      <p:pic>
        <p:nvPicPr>
          <p:cNvPr id="33" name="Picture 3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EC0ED8C-B48E-E58E-ACA8-55E56A99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1" y="3189310"/>
            <a:ext cx="1190872" cy="662400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2204075-22B1-5ADD-ACA2-3EFF065EE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6" y="3297125"/>
            <a:ext cx="1190872" cy="6624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59B2D6-B5B4-2D9A-C801-AD38C10DD553}"/>
              </a:ext>
            </a:extLst>
          </p:cNvPr>
          <p:cNvCxnSpPr>
            <a:cxnSpLocks/>
          </p:cNvCxnSpPr>
          <p:nvPr/>
        </p:nvCxnSpPr>
        <p:spPr>
          <a:xfrm flipH="1">
            <a:off x="1037632" y="2780439"/>
            <a:ext cx="81232" cy="327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BD71BA-EF8E-2438-496D-AED05D640303}"/>
              </a:ext>
            </a:extLst>
          </p:cNvPr>
          <p:cNvSpPr txBox="1"/>
          <p:nvPr/>
        </p:nvSpPr>
        <p:spPr>
          <a:xfrm>
            <a:off x="1655268" y="3253692"/>
            <a:ext cx="121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Annotated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57A948-43BC-D4E8-30FA-2453F594CC3A}"/>
              </a:ext>
            </a:extLst>
          </p:cNvPr>
          <p:cNvSpPr txBox="1"/>
          <p:nvPr/>
        </p:nvSpPr>
        <p:spPr>
          <a:xfrm>
            <a:off x="1590059" y="3634355"/>
            <a:ext cx="1120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Total 1508 (</a:t>
            </a:r>
            <a:r>
              <a:rPr lang="en-US" sz="600" dirty="0" err="1">
                <a:solidFill>
                  <a:schemeClr val="bg1"/>
                </a:solidFill>
              </a:rPr>
              <a:t>val</a:t>
            </a:r>
            <a:r>
              <a:rPr lang="en-US" sz="600" dirty="0">
                <a:solidFill>
                  <a:schemeClr val="bg1"/>
                </a:solidFill>
              </a:rPr>
              <a:t>)+ 1508 (test)+12067 (train)</a:t>
            </a:r>
            <a:endParaRPr lang="en-US" sz="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D20B99-90DF-52EA-2FAA-C4BE20F9F99A}"/>
              </a:ext>
            </a:extLst>
          </p:cNvPr>
          <p:cNvSpPr txBox="1"/>
          <p:nvPr/>
        </p:nvSpPr>
        <p:spPr>
          <a:xfrm>
            <a:off x="2436507" y="3235910"/>
            <a:ext cx="81406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b="1" dirty="0"/>
              <a:t>contents/</a:t>
            </a:r>
          </a:p>
          <a:p>
            <a:r>
              <a:rPr lang="en-US" sz="500" b="1" dirty="0"/>
              <a:t>├─ annotations/</a:t>
            </a:r>
          </a:p>
          <a:p>
            <a:r>
              <a:rPr lang="en-US" sz="500" b="1" dirty="0"/>
              <a:t>│  ├─ </a:t>
            </a:r>
            <a:r>
              <a:rPr lang="en-US" sz="500" b="1" dirty="0" err="1"/>
              <a:t>val</a:t>
            </a:r>
            <a:r>
              <a:rPr lang="en-US" sz="500" b="1" dirty="0"/>
              <a:t>/</a:t>
            </a:r>
          </a:p>
          <a:p>
            <a:r>
              <a:rPr lang="en-US" sz="500" b="1" dirty="0"/>
              <a:t>│  ├─ train/</a:t>
            </a:r>
          </a:p>
          <a:p>
            <a:r>
              <a:rPr lang="en-US" sz="500" b="1" dirty="0"/>
              <a:t>│  ├─ test/</a:t>
            </a:r>
          </a:p>
          <a:p>
            <a:r>
              <a:rPr lang="en-US" sz="500" b="1" dirty="0"/>
              <a:t>├─ images/</a:t>
            </a:r>
          </a:p>
          <a:p>
            <a:r>
              <a:rPr lang="en-US" sz="500" b="1" dirty="0"/>
              <a:t>│  ├─ train/</a:t>
            </a:r>
          </a:p>
          <a:p>
            <a:r>
              <a:rPr lang="en-US" sz="500" b="1" dirty="0"/>
              <a:t>│  ├─ test/</a:t>
            </a:r>
          </a:p>
          <a:p>
            <a:r>
              <a:rPr lang="en-US" sz="500" b="1" dirty="0"/>
              <a:t>│  ├─ </a:t>
            </a:r>
            <a:r>
              <a:rPr lang="en-US" sz="500" b="1" dirty="0" err="1"/>
              <a:t>val</a:t>
            </a:r>
            <a:r>
              <a:rPr lang="en-US" sz="500" b="1" dirty="0"/>
              <a:t>/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687E37-056B-909C-AF3D-DF805002F1DD}"/>
              </a:ext>
            </a:extLst>
          </p:cNvPr>
          <p:cNvSpPr txBox="1"/>
          <p:nvPr/>
        </p:nvSpPr>
        <p:spPr>
          <a:xfrm>
            <a:off x="1728094" y="3907542"/>
            <a:ext cx="10137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0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small_fish</a:t>
            </a:r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1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crab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2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shrimp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3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jellyfish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4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starfish - </a:t>
            </a:r>
            <a:r>
              <a:rPr lang="en-GB" sz="700" b="1" dirty="0">
                <a:solidFill>
                  <a:srgbClr val="B5CEA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5</a:t>
            </a:r>
            <a:endParaRPr lang="en-GB" sz="7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FAB3EB-C222-A534-6E27-4F61295F173A}"/>
              </a:ext>
            </a:extLst>
          </p:cNvPr>
          <p:cNvSpPr txBox="1"/>
          <p:nvPr/>
        </p:nvSpPr>
        <p:spPr>
          <a:xfrm>
            <a:off x="3143605" y="877810"/>
            <a:ext cx="29282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"train: images/train"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</a:t>
            </a:r>
            <a:r>
              <a:rPr lang="en-GB" sz="900" b="1" dirty="0" err="1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val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: images/</a:t>
            </a:r>
            <a:r>
              <a:rPr lang="en-GB" sz="900" b="1" dirty="0" err="1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val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  <a:p>
            <a:r>
              <a:rPr lang="en-GB" sz="900" b="1" dirty="0">
                <a:solidFill>
                  <a:srgbClr val="82C6FF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!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echo </a:t>
            </a:r>
            <a:r>
              <a:rPr lang="en-GB" sz="900" b="1" dirty="0">
                <a:solidFill>
                  <a:srgbClr val="CE9178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"test: images/test"</a:t>
            </a:r>
            <a:r>
              <a:rPr lang="en-GB" sz="900" b="1" dirty="0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 &gt;&gt; 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data</a:t>
            </a:r>
            <a:r>
              <a:rPr lang="en-GB" sz="900" b="1" dirty="0" err="1">
                <a:solidFill>
                  <a:srgbClr val="DCDCDC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.</a:t>
            </a:r>
            <a:r>
              <a:rPr lang="en-GB" sz="900" b="1" dirty="0" err="1">
                <a:solidFill>
                  <a:srgbClr val="D4D4D4"/>
                </a:solidFill>
                <a:effectLst/>
                <a:highlight>
                  <a:srgbClr val="000080"/>
                </a:highlight>
                <a:latin typeface="Courier New" panose="02070309020205020404" pitchFamily="49" charset="0"/>
              </a:rPr>
              <a:t>yaml</a:t>
            </a:r>
            <a:endParaRPr lang="en-GB" sz="900" b="1" dirty="0">
              <a:solidFill>
                <a:srgbClr val="D4D4D4"/>
              </a:solidFill>
              <a:effectLst/>
              <a:highlight>
                <a:srgbClr val="000080"/>
              </a:highlight>
              <a:latin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8581F8-9662-93AF-A2A9-BA8D9F2033B0}"/>
              </a:ext>
            </a:extLst>
          </p:cNvPr>
          <p:cNvSpPr txBox="1"/>
          <p:nvPr/>
        </p:nvSpPr>
        <p:spPr>
          <a:xfrm>
            <a:off x="3396109" y="1505029"/>
            <a:ext cx="236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82C6FF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!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python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train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img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416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--batch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--epochs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100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\</a:t>
            </a:r>
          </a:p>
        </p:txBody>
      </p:sp>
      <p:pic>
        <p:nvPicPr>
          <p:cNvPr id="56" name="Picture 5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F82633D-FB39-264E-EFD4-E05A491EF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986" y="2553346"/>
            <a:ext cx="2564372" cy="95248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ACF496A-CF26-A813-0A13-1DC60680441C}"/>
              </a:ext>
            </a:extLst>
          </p:cNvPr>
          <p:cNvSpPr txBox="1"/>
          <p:nvPr/>
        </p:nvSpPr>
        <p:spPr>
          <a:xfrm>
            <a:off x="6370272" y="1029875"/>
            <a:ext cx="20978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82C6FF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!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python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detect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py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--weights 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best</a:t>
            </a:r>
            <a:r>
              <a:rPr lang="en-GB" sz="900" b="0" dirty="0" err="1">
                <a:solidFill>
                  <a:srgbClr val="DCDCDC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.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pt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</a:t>
            </a:r>
            <a:r>
              <a:rPr lang="en-GB" sz="900" b="0" dirty="0" err="1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img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416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--conf </a:t>
            </a:r>
            <a:r>
              <a:rPr lang="en-GB" sz="900" b="0" dirty="0">
                <a:solidFill>
                  <a:srgbClr val="B5CEA8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0.4</a:t>
            </a:r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GB" sz="900" b="0" dirty="0">
                <a:solidFill>
                  <a:srgbClr val="D4D4D4"/>
                </a:solidFill>
                <a:effectLst/>
                <a:highlight>
                  <a:srgbClr val="008000"/>
                </a:highlight>
                <a:latin typeface="Courier New" panose="02070309020205020404" pitchFamily="49" charset="0"/>
              </a:rPr>
              <a:t>--source images/test</a:t>
            </a:r>
          </a:p>
        </p:txBody>
      </p:sp>
      <p:pic>
        <p:nvPicPr>
          <p:cNvPr id="60" name="Picture 59" descr="Chart, waterfall chart&#10;&#10;Description automatically generated">
            <a:extLst>
              <a:ext uri="{FF2B5EF4-FFF2-40B4-BE49-F238E27FC236}">
                <a16:creationId xmlns:a16="http://schemas.microsoft.com/office/drawing/2014/main" id="{E3ADA291-0ED4-BB2C-683E-1B056BEC7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431" y="2210750"/>
            <a:ext cx="1022400" cy="7668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1D6CB73-FEF6-3640-B987-921C8388D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1198" y="2197641"/>
            <a:ext cx="1192395" cy="77841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0EA5D9C-2E1A-CA17-D7F4-C799102EB653}"/>
              </a:ext>
            </a:extLst>
          </p:cNvPr>
          <p:cNvSpPr txBox="1"/>
          <p:nvPr/>
        </p:nvSpPr>
        <p:spPr>
          <a:xfrm>
            <a:off x="6356785" y="2973485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Cmatrix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FAB2EB-06A7-F585-817E-37EAADDA809F}"/>
              </a:ext>
            </a:extLst>
          </p:cNvPr>
          <p:cNvSpPr txBox="1"/>
          <p:nvPr/>
        </p:nvSpPr>
        <p:spPr>
          <a:xfrm>
            <a:off x="7419206" y="2973485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 Curve</a:t>
            </a:r>
          </a:p>
        </p:txBody>
      </p:sp>
      <p:pic>
        <p:nvPicPr>
          <p:cNvPr id="2048" name="Picture 2047">
            <a:extLst>
              <a:ext uri="{FF2B5EF4-FFF2-40B4-BE49-F238E27FC236}">
                <a16:creationId xmlns:a16="http://schemas.microsoft.com/office/drawing/2014/main" id="{292CFD0E-AAA2-609B-1E74-649676CB3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325" y="3568673"/>
            <a:ext cx="2202938" cy="1101469"/>
          </a:xfrm>
          <a:prstGeom prst="rect">
            <a:avLst/>
          </a:prstGeom>
        </p:spPr>
      </p:pic>
      <p:pic>
        <p:nvPicPr>
          <p:cNvPr id="2051" name="Picture 205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6AF11CF-BE46-4FAE-FC84-48748F635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337" y="3253676"/>
            <a:ext cx="2288532" cy="1307732"/>
          </a:xfrm>
          <a:prstGeom prst="rect">
            <a:avLst/>
          </a:prstGeom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67CC2C5C-8DF4-9CB4-0EF9-5749256B937B}"/>
              </a:ext>
            </a:extLst>
          </p:cNvPr>
          <p:cNvSpPr txBox="1"/>
          <p:nvPr/>
        </p:nvSpPr>
        <p:spPr>
          <a:xfrm>
            <a:off x="7069355" y="445623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Predictions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845"/>
            <a:ext cx="5669095" cy="46783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Part C.1.3: The System of my own implementation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(For YOLO, </a:t>
            </a:r>
            <a:r>
              <a:rPr lang="en-US" sz="2000" dirty="0" err="1">
                <a:solidFill>
                  <a:srgbClr val="FF0000"/>
                </a:solidFill>
              </a:rPr>
              <a:t>EffDet</a:t>
            </a:r>
            <a:r>
              <a:rPr lang="en-US" sz="2000" dirty="0">
                <a:solidFill>
                  <a:srgbClr val="FF0000"/>
                </a:solidFill>
              </a:rPr>
              <a:t> and Detectron2)</a:t>
            </a:r>
          </a:p>
        </p:txBody>
      </p:sp>
    </p:spTree>
    <p:extLst>
      <p:ext uri="{BB962C8B-B14F-4D97-AF65-F5344CB8AC3E}">
        <p14:creationId xmlns:p14="http://schemas.microsoft.com/office/powerpoint/2010/main" val="196250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C.2.1: Results (YOLO vs </a:t>
            </a:r>
            <a:r>
              <a:rPr lang="en-US" dirty="0" err="1"/>
              <a:t>EffDet</a:t>
            </a:r>
            <a:r>
              <a:rPr lang="en-US" dirty="0"/>
              <a:t>) – Proposed Modified Algorithm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239877-5D40-2492-6865-E86FE295F4CF}"/>
              </a:ext>
            </a:extLst>
          </p:cNvPr>
          <p:cNvSpPr txBox="1"/>
          <p:nvPr/>
        </p:nvSpPr>
        <p:spPr>
          <a:xfrm>
            <a:off x="579834" y="404278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YOLOv8 for 100 Epochs (97.60mAP)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780DB-4C2F-37B7-73C7-96FE3BF25F36}"/>
              </a:ext>
            </a:extLst>
          </p:cNvPr>
          <p:cNvSpPr txBox="1"/>
          <p:nvPr/>
        </p:nvSpPr>
        <p:spPr>
          <a:xfrm>
            <a:off x="4510601" y="4232437"/>
            <a:ext cx="43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EfficientDet for 100 Epochs (98.70 </a:t>
            </a:r>
            <a:r>
              <a:rPr lang="en-US" dirty="0" err="1"/>
              <a:t>mAP</a:t>
            </a:r>
            <a:r>
              <a:rPr lang="en-US" dirty="0"/>
              <a:t>) </a:t>
            </a:r>
          </a:p>
        </p:txBody>
      </p:sp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3BE33BA7-A032-4FD7-96F6-6A647A06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33" y="1720504"/>
            <a:ext cx="3934250" cy="196712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97B4A21-F420-DF5C-EDCD-7B283C729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411" y="1720504"/>
            <a:ext cx="3934250" cy="19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6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159B41-A689-3A02-3E94-6EDDF3C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</p:spPr>
        <p:txBody>
          <a:bodyPr>
            <a:normAutofit fontScale="90000"/>
          </a:bodyPr>
          <a:lstStyle/>
          <a:p>
            <a:r>
              <a:rPr lang="en-US" dirty="0"/>
              <a:t>Miscellaneous (Feel free to ask)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52507-E320-B8FE-214C-71767DE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Demo / If you want to test the model online!</a:t>
            </a:r>
          </a:p>
          <a:p>
            <a:r>
              <a:rPr lang="en-US" dirty="0" err="1"/>
              <a:t>Roboflow</a:t>
            </a:r>
            <a:r>
              <a:rPr lang="en-US" dirty="0"/>
              <a:t> annotation tool</a:t>
            </a:r>
          </a:p>
          <a:p>
            <a:r>
              <a:rPr lang="en-US" dirty="0"/>
              <a:t>Dataset space / mostly localized object map (from </a:t>
            </a:r>
            <a:r>
              <a:rPr lang="en-US" dirty="0" err="1"/>
              <a:t>roboflow</a:t>
            </a:r>
            <a:r>
              <a:rPr lang="en-US" dirty="0"/>
              <a:t>)</a:t>
            </a:r>
          </a:p>
          <a:p>
            <a:r>
              <a:rPr lang="en-US" dirty="0"/>
              <a:t>Model is hosted here – </a:t>
            </a:r>
            <a:r>
              <a:rPr lang="en-US" dirty="0">
                <a:hlinkClick r:id="rId2"/>
              </a:rPr>
              <a:t>https://bit.ly/deepseanet</a:t>
            </a:r>
            <a:endParaRPr lang="en-US" dirty="0"/>
          </a:p>
          <a:p>
            <a:r>
              <a:rPr lang="en-US" dirty="0" err="1"/>
              <a:t>sanyamj@hiof.no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36F2-769B-3F81-5C37-D4CFDB29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F0609F-AC82-DF42-AFFF-FAE709692D48}" type="datetime1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15.04.2023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987D-6DD7-5DEC-C0C1-9ABE10F0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dirty="0" err="1"/>
              <a:t>Sanyam</a:t>
            </a:r>
            <a:r>
              <a:rPr lang="nb-NO" dirty="0"/>
              <a:t> </a:t>
            </a:r>
            <a:r>
              <a:rPr lang="nb-NO" dirty="0" err="1"/>
              <a:t>Jain</a:t>
            </a:r>
            <a:r>
              <a:rPr lang="nb-NO" dirty="0"/>
              <a:t> | Prof. </a:t>
            </a:r>
            <a:r>
              <a:rPr lang="nb-NO" dirty="0" err="1"/>
              <a:t>Kazi</a:t>
            </a:r>
            <a:r>
              <a:rPr lang="nb-NO" dirty="0"/>
              <a:t> Shah Nawaz </a:t>
            </a:r>
            <a:r>
              <a:rPr lang="nb-NO" dirty="0" err="1"/>
              <a:t>Ripon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7353-264F-CBD3-A525-66BE388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8ECCE09-4EB9-D24E-99A2-F5BDA1BD657E}" type="slidenum">
              <a:rPr lang="nb-NO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3483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1371162" y="132815"/>
            <a:ext cx="6075947" cy="1998578"/>
          </a:xfrm>
        </p:spPr>
        <p:txBody>
          <a:bodyPr/>
          <a:lstStyle/>
          <a:p>
            <a:r>
              <a:rPr lang="nb-NO" dirty="0" err="1"/>
              <a:t>Thank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! Questions?</a:t>
            </a:r>
            <a:br>
              <a:rPr lang="nb-NO" dirty="0"/>
            </a:br>
            <a:r>
              <a:rPr lang="nb-NO" dirty="0"/>
              <a:t>References: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3A5F044-BCA2-6268-DC2F-19B49F215242}"/>
              </a:ext>
            </a:extLst>
          </p:cNvPr>
          <p:cNvSpPr txBox="1">
            <a:spLocks/>
          </p:cNvSpPr>
          <p:nvPr/>
        </p:nvSpPr>
        <p:spPr>
          <a:xfrm>
            <a:off x="457200" y="1354237"/>
            <a:ext cx="8229600" cy="32403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189-A29D-8EA3-C6DB-412961FFCA90}"/>
              </a:ext>
            </a:extLst>
          </p:cNvPr>
          <p:cNvSpPr txBox="1"/>
          <p:nvPr/>
        </p:nvSpPr>
        <p:spPr>
          <a:xfrm>
            <a:off x="1178575" y="1747031"/>
            <a:ext cx="730674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 	</a:t>
            </a:r>
            <a:r>
              <a:rPr lang="en-US" sz="1600" dirty="0" err="1"/>
              <a:t>Girshick</a:t>
            </a:r>
            <a:r>
              <a:rPr lang="en-US" sz="1600" dirty="0"/>
              <a:t>, R., Donahue, J., Darrell, T., &amp; Malik, J. (2014). Rich 	feature hierarchies for accurate object detection and semantic 	segmentation. In Proceedings of the IEEE conference on 	computer vision and pattern recognition (pp. 580-587).</a:t>
            </a:r>
          </a:p>
          <a:p>
            <a:r>
              <a:rPr lang="en-US" sz="1600" dirty="0"/>
              <a:t>[2] 	Tan, M., Pang, R., &amp; Le, Q. V. (2020). </a:t>
            </a:r>
            <a:r>
              <a:rPr lang="en-US" sz="1600" dirty="0" err="1"/>
              <a:t>Efficientdet</a:t>
            </a:r>
            <a:r>
              <a:rPr lang="en-US" sz="1600" dirty="0"/>
              <a:t>: Scalable and 	efficient object detection. In Proceedings of the IEEE/CVF 	conference on computer vision and pattern recognition (pp. 	10781-10790).</a:t>
            </a:r>
          </a:p>
          <a:p>
            <a:r>
              <a:rPr lang="en-US" sz="1600" dirty="0"/>
              <a:t>[3]	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Pedersen, M.,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Bruslund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Haurum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Gade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Moeslund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B. 	(2019). Detection of marine animals in a new underwater dataset 	with varying visibility. In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	Conference on Computer Vision and Pattern Recognition 	Workshops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18-26).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67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2. </a:t>
            </a:r>
            <a:r>
              <a:rPr lang="nb-NO" sz="2500" b="1" err="1"/>
              <a:t>Why</a:t>
            </a:r>
            <a:r>
              <a:rPr lang="nb-NO" sz="2500" b="1"/>
              <a:t> </a:t>
            </a:r>
            <a:r>
              <a:rPr lang="nb-NO" sz="2500" b="1" err="1"/>
              <a:t>EfficientDet</a:t>
            </a:r>
            <a:r>
              <a:rPr lang="nb-NO" sz="2500" b="1"/>
              <a:t> </a:t>
            </a:r>
            <a:r>
              <a:rPr lang="nb-NO" sz="2500" b="1" err="1"/>
              <a:t>special</a:t>
            </a:r>
            <a:r>
              <a:rPr lang="nb-NO" sz="2500" b="1"/>
              <a:t>?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nb-NO" dirty="0" err="1"/>
              <a:t>Cost</a:t>
            </a:r>
            <a:r>
              <a:rPr lang="nb-NO" dirty="0"/>
              <a:t> </a:t>
            </a:r>
            <a:r>
              <a:rPr lang="nb-NO" dirty="0" err="1"/>
              <a:t>effective</a:t>
            </a:r>
            <a:r>
              <a:rPr lang="nb-NO" dirty="0"/>
              <a:t> (Less parameters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YOLO)</a:t>
            </a:r>
          </a:p>
          <a:p>
            <a:pPr lvl="1"/>
            <a:r>
              <a:rPr lang="nb-NO" dirty="0"/>
              <a:t>YOLO 61M</a:t>
            </a:r>
          </a:p>
          <a:p>
            <a:pPr lvl="1"/>
            <a:r>
              <a:rPr lang="nb-NO" dirty="0"/>
              <a:t>Faster RCNN 57M</a:t>
            </a:r>
          </a:p>
          <a:p>
            <a:pPr lvl="1"/>
            <a:r>
              <a:rPr lang="nb-NO" dirty="0"/>
              <a:t>SSD 25M</a:t>
            </a:r>
          </a:p>
          <a:p>
            <a:pPr lvl="1"/>
            <a:r>
              <a:rPr lang="nb-NO" dirty="0" err="1"/>
              <a:t>EfficientDet</a:t>
            </a:r>
            <a:r>
              <a:rPr lang="nb-NO" dirty="0"/>
              <a:t> 5.3M</a:t>
            </a:r>
          </a:p>
          <a:p>
            <a:pPr lvl="0"/>
            <a:r>
              <a:rPr lang="nb-NO" dirty="0"/>
              <a:t>Balances </a:t>
            </a:r>
            <a:r>
              <a:rPr lang="nb-NO" dirty="0" err="1"/>
              <a:t>the</a:t>
            </a:r>
            <a:r>
              <a:rPr lang="nb-NO" dirty="0"/>
              <a:t> speed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accuracy</a:t>
            </a:r>
            <a:r>
              <a:rPr lang="nb-NO" dirty="0"/>
              <a:t> </a:t>
            </a:r>
            <a:r>
              <a:rPr lang="nb-NO" dirty="0" err="1"/>
              <a:t>tradeoff</a:t>
            </a:r>
            <a:endParaRPr lang="nb-NO" dirty="0"/>
          </a:p>
          <a:p>
            <a:pPr lvl="0"/>
            <a:r>
              <a:rPr lang="nb-NO" dirty="0"/>
              <a:t>Adaptive Transfer Learning</a:t>
            </a:r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45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3.1 How is it different from </a:t>
            </a:r>
            <a:r>
              <a:rPr lang="nb-NO" sz="2500" b="1" dirty="0" err="1"/>
              <a:t>other</a:t>
            </a:r>
            <a:r>
              <a:rPr lang="nb-NO" sz="2500" b="1" dirty="0"/>
              <a:t> </a:t>
            </a:r>
            <a:r>
              <a:rPr lang="nb-NO" sz="2500" b="1" dirty="0" err="1"/>
              <a:t>similar</a:t>
            </a:r>
            <a:r>
              <a:rPr lang="nb-NO" sz="2500" b="1" dirty="0"/>
              <a:t> </a:t>
            </a:r>
            <a:r>
              <a:rPr lang="nb-NO" sz="2500" b="1" dirty="0" err="1"/>
              <a:t>techniques</a:t>
            </a:r>
            <a:r>
              <a:rPr lang="nb-NO" sz="2500" b="1" dirty="0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dirty="0" err="1"/>
              <a:t>BiFPN</a:t>
            </a:r>
            <a:r>
              <a:rPr lang="nb-NO" dirty="0"/>
              <a:t> - Bilateral </a:t>
            </a:r>
            <a:r>
              <a:rPr lang="nb-NO" dirty="0" err="1"/>
              <a:t>Fusion</a:t>
            </a:r>
            <a:r>
              <a:rPr lang="nb-NO" dirty="0"/>
              <a:t> Pyramid Network</a:t>
            </a:r>
          </a:p>
          <a:p>
            <a:pPr lvl="0"/>
            <a:endParaRPr lang="nb-NO" dirty="0"/>
          </a:p>
          <a:p>
            <a:pPr lvl="0"/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5</a:t>
            </a:fld>
            <a:endParaRPr lang="nb-NO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94E41A4-5C3A-6AAB-CB4D-0D246FFF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6" y="1765020"/>
            <a:ext cx="7047682" cy="2827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CC630F-7605-5A4D-8466-856AB6B3C34C}"/>
              </a:ext>
            </a:extLst>
          </p:cNvPr>
          <p:cNvSpPr txBox="1"/>
          <p:nvPr/>
        </p:nvSpPr>
        <p:spPr>
          <a:xfrm>
            <a:off x="457200" y="4468396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Used in SSD (top down)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BF936-9C7C-A046-6D88-2A32C96B01BA}"/>
              </a:ext>
            </a:extLst>
          </p:cNvPr>
          <p:cNvSpPr txBox="1"/>
          <p:nvPr/>
        </p:nvSpPr>
        <p:spPr>
          <a:xfrm>
            <a:off x="6297830" y="1565474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in </a:t>
            </a:r>
            <a:r>
              <a:rPr lang="en-US" dirty="0" err="1"/>
              <a:t>EfficientDet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E9AFA-F532-5638-BFE7-1D3A0215A828}"/>
              </a:ext>
            </a:extLst>
          </p:cNvPr>
          <p:cNvSpPr/>
          <p:nvPr/>
        </p:nvSpPr>
        <p:spPr>
          <a:xfrm>
            <a:off x="4063713" y="1819136"/>
            <a:ext cx="1887166" cy="2773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58038-08D3-5D40-64D0-E6F8EF8F7D1A}"/>
              </a:ext>
            </a:extLst>
          </p:cNvPr>
          <p:cNvSpPr txBox="1"/>
          <p:nvPr/>
        </p:nvSpPr>
        <p:spPr>
          <a:xfrm>
            <a:off x="2288150" y="1750140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Used in YOLOv5 </a:t>
            </a:r>
          </a:p>
          <a:p>
            <a:r>
              <a:rPr lang="en-US" sz="1200" dirty="0"/>
              <a:t>(top </a:t>
            </a:r>
            <a:r>
              <a:rPr lang="en-US" sz="1200" dirty="0" err="1"/>
              <a:t>down+bottom</a:t>
            </a:r>
            <a:r>
              <a:rPr lang="en-US" sz="1200" dirty="0"/>
              <a:t> up)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BEE44-0839-4529-1616-F882309B847E}"/>
              </a:ext>
            </a:extLst>
          </p:cNvPr>
          <p:cNvSpPr txBox="1"/>
          <p:nvPr/>
        </p:nvSpPr>
        <p:spPr>
          <a:xfrm>
            <a:off x="7539786" y="2370649"/>
            <a:ext cx="26829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(top down+</a:t>
            </a:r>
          </a:p>
          <a:p>
            <a:r>
              <a:rPr lang="en-US" sz="1400" dirty="0"/>
              <a:t>bottom up+</a:t>
            </a:r>
          </a:p>
          <a:p>
            <a:r>
              <a:rPr lang="en-US" sz="1400" dirty="0"/>
              <a:t>skip Connections)</a:t>
            </a:r>
          </a:p>
        </p:txBody>
      </p:sp>
    </p:spTree>
    <p:extLst>
      <p:ext uri="{BB962C8B-B14F-4D97-AF65-F5344CB8AC3E}">
        <p14:creationId xmlns:p14="http://schemas.microsoft.com/office/powerpoint/2010/main" val="147587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3.2 How is it different from </a:t>
            </a:r>
            <a:r>
              <a:rPr lang="nb-NO" sz="2500" b="1" err="1"/>
              <a:t>other</a:t>
            </a:r>
            <a:r>
              <a:rPr lang="nb-NO" sz="2500" b="1"/>
              <a:t> </a:t>
            </a:r>
            <a:r>
              <a:rPr lang="nb-NO" sz="2500" b="1" err="1"/>
              <a:t>similar</a:t>
            </a:r>
            <a:r>
              <a:rPr lang="nb-NO" sz="2500" b="1"/>
              <a:t> </a:t>
            </a:r>
            <a:r>
              <a:rPr lang="nb-NO" sz="2500" b="1" err="1"/>
              <a:t>techniques</a:t>
            </a:r>
            <a:r>
              <a:rPr lang="nb-NO" sz="2500" b="1"/>
              <a:t> 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Compound</a:t>
            </a:r>
            <a:r>
              <a:rPr lang="nb-NO"/>
              <a:t> </a:t>
            </a:r>
            <a:r>
              <a:rPr lang="nb-NO" err="1"/>
              <a:t>Scaling</a:t>
            </a:r>
            <a:r>
              <a:rPr lang="nb-NO"/>
              <a:t> </a:t>
            </a:r>
            <a:r>
              <a:rPr lang="nb-NO" err="1"/>
              <a:t>method</a:t>
            </a:r>
            <a:r>
              <a:rPr lang="nb-NO"/>
              <a:t> for Uniform </a:t>
            </a:r>
            <a:r>
              <a:rPr lang="nb-NO" err="1"/>
              <a:t>Scaling</a:t>
            </a:r>
            <a:endParaRPr lang="nb-NO"/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6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M., &amp; Le, Q. (2019, May). </a:t>
            </a:r>
            <a:r>
              <a:rPr lang="en-GB" sz="8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Efficientnet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Rethinking model scaling for convolutional neural networks. In </a:t>
            </a:r>
            <a:r>
              <a:rPr lang="en-GB"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6105-6114). PMLR.</a:t>
            </a:r>
            <a:endParaRPr lang="en-US" sz="70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47B2C7-A9A4-1A81-2FD0-5E44F136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61" y="1963986"/>
            <a:ext cx="6306277" cy="2659204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A62FF682-153F-B530-93D4-4309BE471B91}"/>
              </a:ext>
            </a:extLst>
          </p:cNvPr>
          <p:cNvSpPr/>
          <p:nvPr/>
        </p:nvSpPr>
        <p:spPr>
          <a:xfrm rot="16200000">
            <a:off x="1779817" y="4188218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5BA05-7C86-E5F8-D555-FFEB89FA176E}"/>
              </a:ext>
            </a:extLst>
          </p:cNvPr>
          <p:cNvSpPr txBox="1"/>
          <p:nvPr/>
        </p:nvSpPr>
        <p:spPr>
          <a:xfrm>
            <a:off x="2576278" y="448318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D17A7D0-1824-DDAF-3DF3-80A032AD27EA}"/>
              </a:ext>
            </a:extLst>
          </p:cNvPr>
          <p:cNvSpPr/>
          <p:nvPr/>
        </p:nvSpPr>
        <p:spPr>
          <a:xfrm rot="16200000">
            <a:off x="4320487" y="3157930"/>
            <a:ext cx="376177" cy="31565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048D4-8CE2-A178-9B08-A35545907B5B}"/>
              </a:ext>
            </a:extLst>
          </p:cNvPr>
          <p:cNvSpPr txBox="1"/>
          <p:nvPr/>
        </p:nvSpPr>
        <p:spPr>
          <a:xfrm>
            <a:off x="6180883" y="45348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131E16D-C957-809E-65E1-001418BFBE4C}"/>
              </a:ext>
            </a:extLst>
          </p:cNvPr>
          <p:cNvSpPr/>
          <p:nvPr/>
        </p:nvSpPr>
        <p:spPr>
          <a:xfrm rot="16200000">
            <a:off x="6861157" y="4187142"/>
            <a:ext cx="376177" cy="10980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 dirty="0"/>
              <a:t>3.3 Practical </a:t>
            </a:r>
            <a:r>
              <a:rPr lang="nb-NO" sz="2500" b="1" dirty="0" err="1"/>
              <a:t>Example</a:t>
            </a:r>
            <a:endParaRPr lang="nb-NO" sz="2500" b="1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7</a:t>
            </a:fld>
            <a:endParaRPr lang="nb-NO"/>
          </a:p>
        </p:txBody>
      </p:sp>
      <p:sp>
        <p:nvSpPr>
          <p:cNvPr id="2" name="Plassholder for innhold 6">
            <a:extLst>
              <a:ext uri="{FF2B5EF4-FFF2-40B4-BE49-F238E27FC236}">
                <a16:creationId xmlns:a16="http://schemas.microsoft.com/office/drawing/2014/main" id="{3CA87805-CC2D-B03A-786D-4D6B58EC0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067554" cy="3499171"/>
          </a:xfrm>
        </p:spPr>
        <p:txBody>
          <a:bodyPr>
            <a:normAutofit/>
          </a:bodyPr>
          <a:lstStyle/>
          <a:p>
            <a:pPr lvl="0"/>
            <a:r>
              <a:rPr lang="nb-NO" dirty="0" err="1"/>
              <a:t>Widely</a:t>
            </a:r>
            <a:r>
              <a:rPr lang="nb-NO" dirty="0"/>
              <a:t> used in real time </a:t>
            </a:r>
            <a:r>
              <a:rPr lang="nb-NO" dirty="0" err="1"/>
              <a:t>edge</a:t>
            </a:r>
            <a:r>
              <a:rPr lang="nb-NO" dirty="0"/>
              <a:t> </a:t>
            </a:r>
            <a:r>
              <a:rPr lang="nb-NO" dirty="0" err="1"/>
              <a:t>computing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time </a:t>
            </a:r>
            <a:r>
              <a:rPr lang="nb-NO" dirty="0" err="1"/>
              <a:t>constraints</a:t>
            </a:r>
            <a:endParaRPr lang="nb-NO" dirty="0"/>
          </a:p>
          <a:p>
            <a:pPr lvl="1"/>
            <a:r>
              <a:rPr lang="nb-NO" dirty="0" err="1"/>
              <a:t>EfficientDet</a:t>
            </a:r>
            <a:r>
              <a:rPr lang="nb-NO" dirty="0"/>
              <a:t> for </a:t>
            </a:r>
            <a:r>
              <a:rPr lang="nb-NO" dirty="0" err="1"/>
              <a:t>fabric</a:t>
            </a:r>
            <a:r>
              <a:rPr lang="nb-NO" dirty="0"/>
              <a:t> </a:t>
            </a:r>
            <a:r>
              <a:rPr lang="nb-NO" dirty="0" err="1"/>
              <a:t>defect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edge</a:t>
            </a:r>
            <a:r>
              <a:rPr lang="nb-NO" dirty="0"/>
              <a:t> </a:t>
            </a:r>
            <a:r>
              <a:rPr lang="nb-NO" dirty="0" err="1"/>
              <a:t>computing</a:t>
            </a:r>
            <a:r>
              <a:rPr lang="nb-NO" dirty="0"/>
              <a:t> (2021, S. Song et al)</a:t>
            </a:r>
          </a:p>
          <a:p>
            <a:pPr lvl="1"/>
            <a:r>
              <a:rPr lang="nb-NO" dirty="0" err="1"/>
              <a:t>EfficientDet</a:t>
            </a:r>
            <a:r>
              <a:rPr lang="nb-NO" dirty="0"/>
              <a:t> for Crop </a:t>
            </a:r>
            <a:r>
              <a:rPr lang="nb-NO" dirty="0" err="1"/>
              <a:t>Circle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in </a:t>
            </a:r>
            <a:r>
              <a:rPr lang="nb-NO" dirty="0" err="1"/>
              <a:t>Desert</a:t>
            </a:r>
            <a:r>
              <a:rPr lang="nb-NO" dirty="0"/>
              <a:t> (</a:t>
            </a:r>
            <a:r>
              <a:rPr lang="nb-NO" dirty="0" err="1"/>
              <a:t>M.L.Mekhalfi</a:t>
            </a:r>
            <a:r>
              <a:rPr lang="nb-NO" dirty="0"/>
              <a:t> et al 2022)</a:t>
            </a:r>
          </a:p>
          <a:p>
            <a:pPr marL="457200" lvl="1" indent="0">
              <a:buNone/>
            </a:pPr>
            <a:endParaRPr lang="nb-NO" dirty="0"/>
          </a:p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108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4.1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200" y="1200151"/>
            <a:ext cx="6157732" cy="4029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b-NO" err="1"/>
              <a:t>EfficientDet</a:t>
            </a:r>
            <a:r>
              <a:rPr lang="nb-NO"/>
              <a:t> Architecture</a:t>
            </a:r>
          </a:p>
          <a:p>
            <a:pPr lvl="0"/>
            <a:endParaRPr lang="nb-NO"/>
          </a:p>
          <a:p>
            <a:pPr lvl="0"/>
            <a:endParaRPr lang="nb-NO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8</a:t>
            </a:fld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AEF98-EE19-B046-A54E-215491AA622F}"/>
              </a:ext>
            </a:extLst>
          </p:cNvPr>
          <p:cNvSpPr txBox="1"/>
          <p:nvPr/>
        </p:nvSpPr>
        <p:spPr>
          <a:xfrm>
            <a:off x="609596" y="1511359"/>
            <a:ext cx="41136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Tan, M., Pang, R., &amp; Le, Q. V. (2020). </a:t>
            </a:r>
            <a:r>
              <a:rPr lang="en-US" sz="700" dirty="0" err="1"/>
              <a:t>Efficientdet</a:t>
            </a:r>
            <a:r>
              <a:rPr lang="en-US" sz="700" dirty="0"/>
              <a:t>: Scalable and efficient object detection. In Proceedings of the IEEE/CVF conference on computer vision and pattern recognition (pp. 10781-10790).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BF650A12-8F70-63E4-0E3B-DF5A34FC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19136"/>
            <a:ext cx="7772400" cy="305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11160-E0E0-0695-4FB4-8FB6BEFB396D}"/>
              </a:ext>
            </a:extLst>
          </p:cNvPr>
          <p:cNvSpPr txBox="1"/>
          <p:nvPr/>
        </p:nvSpPr>
        <p:spPr>
          <a:xfrm>
            <a:off x="115746" y="228644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Backbone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5B5E-57DF-FCA8-99B7-E79FE1E9E551}"/>
              </a:ext>
            </a:extLst>
          </p:cNvPr>
          <p:cNvSpPr txBox="1"/>
          <p:nvPr/>
        </p:nvSpPr>
        <p:spPr>
          <a:xfrm>
            <a:off x="4343400" y="428373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7D927-3012-4D82-4AC6-E45F118315DC}"/>
              </a:ext>
            </a:extLst>
          </p:cNvPr>
          <p:cNvSpPr txBox="1"/>
          <p:nvPr/>
        </p:nvSpPr>
        <p:spPr>
          <a:xfrm>
            <a:off x="6614932" y="220241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66891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500" b="1"/>
              <a:t>4.2 </a:t>
            </a:r>
            <a:r>
              <a:rPr lang="nb-NO" sz="2500" b="1" err="1"/>
              <a:t>Working</a:t>
            </a:r>
            <a:r>
              <a:rPr lang="nb-NO" sz="2500" b="1"/>
              <a:t> </a:t>
            </a:r>
            <a:r>
              <a:rPr lang="nb-NO" sz="2500" b="1" err="1"/>
              <a:t>Principle</a:t>
            </a:r>
            <a:endParaRPr lang="nb-NO" sz="2500" b="1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15.04.2023</a:t>
            </a:fld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9</a:t>
            </a:fld>
            <a:endParaRPr lang="nb-NO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D8316-7D5E-0728-92CE-7EDA3900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Classification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Localisation</a:t>
            </a:r>
            <a:r>
              <a:rPr lang="en-US" dirty="0"/>
              <a:t>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Anchor Matching Loss / </a:t>
            </a:r>
            <a:r>
              <a:rPr lang="en-US" dirty="0" err="1"/>
              <a:t>Regularisation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/>
              <p:nvPr/>
            </p:nvSpPr>
            <p:spPr>
              <a:xfrm>
                <a:off x="3437466" y="1599146"/>
                <a:ext cx="5072069" cy="1298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𝑐𝑙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𝑎𝑠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𝑖𝑓𝑖𝑐𝑎𝑡𝑖𝑜𝑛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NO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NO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NO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d>
                                        <m:dPr>
                                          <m:ctrlPr>
                                            <a:rPr lang="en-NO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d>
                                        <m:dPr>
                                          <m:ctrlPr>
                                            <a:rPr lang="en-NO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NO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A0E25-5F5B-F313-E2D6-6583A98DF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466" y="1599146"/>
                <a:ext cx="5072069" cy="1298241"/>
              </a:xfrm>
              <a:prstGeom prst="rect">
                <a:avLst/>
              </a:prstGeom>
              <a:blipFill>
                <a:blip r:embed="rId3"/>
                <a:stretch>
                  <a:fillRect l="-2244" t="-37500" b="-7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/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𝑙𝑜𝑐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𝑎𝑙𝑖𝑠𝑎𝑡𝑖𝑜𝑛</m:t>
                          </m:r>
                        </m:sub>
                      </m:sSub>
                      <m:r>
                        <a:rPr lang="en-NO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NO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n-NO" sz="160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𝑡𝑖</m:t>
                                  </m:r>
                                  <m:r>
                                    <a:rPr lang="en-NO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NO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80CE5-C1B9-8982-0A71-23190DF4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993" y="2781524"/>
                <a:ext cx="4572000" cy="1215526"/>
              </a:xfrm>
              <a:prstGeom prst="rect">
                <a:avLst/>
              </a:prstGeom>
              <a:blipFill>
                <a:blip r:embed="rId4"/>
                <a:stretch>
                  <a:fillRect t="-61856" b="-6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/>
              <p:nvPr/>
            </p:nvSpPr>
            <p:spPr>
              <a:xfrm>
                <a:off x="2967786" y="4140649"/>
                <a:ext cx="4572000" cy="1277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𝑚𝑎𝑡𝑐h</m:t>
                          </m:r>
                        </m:sub>
                      </m:sSub>
                      <m:r>
                        <a:rPr lang="en-NO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O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O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NO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O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NO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N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97D4E-4E18-28F1-E342-1641B27D5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6" y="4140649"/>
                <a:ext cx="4572000" cy="1277594"/>
              </a:xfrm>
              <a:prstGeom prst="rect">
                <a:avLst/>
              </a:prstGeom>
              <a:blipFill>
                <a:blip r:embed="rId5"/>
                <a:stretch>
                  <a:fillRect t="-50000" b="-3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405682"/>
      </p:ext>
    </p:extLst>
  </p:cSld>
  <p:clrMapOvr>
    <a:masterClrMapping/>
  </p:clrMapOvr>
</p:sld>
</file>

<file path=ppt/theme/theme1.xml><?xml version="1.0" encoding="utf-8"?>
<a:theme xmlns:a="http://schemas.openxmlformats.org/drawingml/2006/main" name="HIOF-template-7.13.Presentasjonsmal-ENG-v.0.0.2">
  <a:themeElements>
    <a:clrScheme name="HIOF-palett">
      <a:dk1>
        <a:srgbClr val="101820"/>
      </a:dk1>
      <a:lt1>
        <a:srgbClr val="101820"/>
      </a:lt1>
      <a:dk2>
        <a:srgbClr val="EDEBE9"/>
      </a:dk2>
      <a:lt2>
        <a:srgbClr val="FFFFFF"/>
      </a:lt2>
      <a:accent1>
        <a:srgbClr val="3CBFAE"/>
      </a:accent1>
      <a:accent2>
        <a:srgbClr val="C76D62"/>
      </a:accent2>
      <a:accent3>
        <a:srgbClr val="457A7C"/>
      </a:accent3>
      <a:accent4>
        <a:srgbClr val="D7D2CB"/>
      </a:accent4>
      <a:accent5>
        <a:srgbClr val="978794"/>
      </a:accent5>
      <a:accent6>
        <a:srgbClr val="C0B8B0"/>
      </a:accent6>
      <a:hlink>
        <a:srgbClr val="457A7C"/>
      </a:hlink>
      <a:folHlink>
        <a:srgbClr val="3CBFAE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OF-template-7.13.Presentasjonsmal-ENG-v.1.1.0" id="{6562F666-66CC-AA49-A9BC-14FA587A2EAE}" vid="{39648153-586F-DF4A-84A6-DFC5D724916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2122</TotalTime>
  <Words>3379</Words>
  <Application>Microsoft Macintosh PowerPoint</Application>
  <PresentationFormat>On-screen Show (16:9)</PresentationFormat>
  <Paragraphs>435</Paragraphs>
  <Slides>35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Courier New</vt:lpstr>
      <vt:lpstr>Söhne</vt:lpstr>
      <vt:lpstr>Source Sans Pro</vt:lpstr>
      <vt:lpstr>Times New Roman</vt:lpstr>
      <vt:lpstr>HIOF-template-7.13.Presentasjonsmal-ENG-v.0.0.2</vt:lpstr>
      <vt:lpstr>Presentation-1 on Chosen Advanced ML Technique –EfficientDet  Advanced Machine Learning ITI41820</vt:lpstr>
      <vt:lpstr>What is Object Detection?  Simply put – Classification and Localisation!</vt:lpstr>
      <vt:lpstr>1. What is this technique / algorithm?</vt:lpstr>
      <vt:lpstr>2. Why EfficientDet special?</vt:lpstr>
      <vt:lpstr>3.1 How is it different from other similar techniques </vt:lpstr>
      <vt:lpstr>3.2 How is it different from other similar techniques </vt:lpstr>
      <vt:lpstr>3.3 Practical Example</vt:lpstr>
      <vt:lpstr>4.1 Working Principle</vt:lpstr>
      <vt:lpstr>4.2 Working Principle</vt:lpstr>
      <vt:lpstr>5. Advantages and Disadvantages</vt:lpstr>
      <vt:lpstr>6.1 Probable Practical Application</vt:lpstr>
      <vt:lpstr>6.2 Why EfficientDet for this application than other OSOD like YOLO, SSD, RetinaNet</vt:lpstr>
      <vt:lpstr>Planned Novel Contributions</vt:lpstr>
      <vt:lpstr>Thank You! Questions? References:</vt:lpstr>
      <vt:lpstr>Probable Question</vt:lpstr>
      <vt:lpstr>Presentation-2 Detection and Classification of Maritime objects using EfficientDet Advanced Machine Learning ITI41820</vt:lpstr>
      <vt:lpstr>Part A…</vt:lpstr>
      <vt:lpstr>PowerPoint Presentation</vt:lpstr>
      <vt:lpstr>Part A.2: What are the challenges related to the application?</vt:lpstr>
      <vt:lpstr>Part A.3.1: Why Object Detection suitable to handle the application</vt:lpstr>
      <vt:lpstr>Part A.3.2: Why EfficientDet Object Detection suitable to handle the application</vt:lpstr>
      <vt:lpstr>Part A.4: What other alternative techniques / algorithm can be applied to handle this application?</vt:lpstr>
      <vt:lpstr>Part A.5: Why do you think your selected technique / algorithm is better than alternatives?</vt:lpstr>
      <vt:lpstr>Part B…</vt:lpstr>
      <vt:lpstr>Part B.1: What are your selected articles?</vt:lpstr>
      <vt:lpstr>Part B.2: Why do you think your selected articles are related to your work?</vt:lpstr>
      <vt:lpstr>Part B.2: Why do you think your selected articles are related to your work?</vt:lpstr>
      <vt:lpstr>Part B.3 Goal, Methodology, Results, Advantages and Disadvantages</vt:lpstr>
      <vt:lpstr>Part C…</vt:lpstr>
      <vt:lpstr>Part C.1.1</vt:lpstr>
      <vt:lpstr>Part C.1.2: The Platform (AWS Sagemaker) + Conf</vt:lpstr>
      <vt:lpstr>Part C.1.3: The System of my own implementation  (For YOLO, EffDet and Detectron2)</vt:lpstr>
      <vt:lpstr>Part C.2.1: Results (YOLO vs EffDet) – Proposed Modified Algorithm</vt:lpstr>
      <vt:lpstr>Miscellaneous (Feel free to ask)</vt:lpstr>
      <vt:lpstr>Thank You! Questions? References: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Presentation-1 Technique</dc:title>
  <dc:subject/>
  <dc:creator>Sanyam Jain</dc:creator>
  <cp:keywords/>
  <dc:description/>
  <cp:lastModifiedBy>Sanyam Jain</cp:lastModifiedBy>
  <cp:revision>648</cp:revision>
  <dcterms:created xsi:type="dcterms:W3CDTF">2023-02-04T11:21:56Z</dcterms:created>
  <dcterms:modified xsi:type="dcterms:W3CDTF">2023-04-15T00:47:57Z</dcterms:modified>
  <cp:category/>
</cp:coreProperties>
</file>